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6" r:id="rId5"/>
    <p:sldMasterId id="2147483699" r:id="rId6"/>
    <p:sldMasterId id="2147483715" r:id="rId7"/>
  </p:sldMasterIdLst>
  <p:notesMasterIdLst>
    <p:notesMasterId r:id="rId35"/>
  </p:notesMasterIdLst>
  <p:handoutMasterIdLst>
    <p:handoutMasterId r:id="rId36"/>
  </p:handoutMasterIdLst>
  <p:sldIdLst>
    <p:sldId id="282" r:id="rId8"/>
    <p:sldId id="297" r:id="rId9"/>
    <p:sldId id="283" r:id="rId10"/>
    <p:sldId id="395" r:id="rId11"/>
    <p:sldId id="727" r:id="rId12"/>
    <p:sldId id="417" r:id="rId13"/>
    <p:sldId id="299" r:id="rId14"/>
    <p:sldId id="404" r:id="rId15"/>
    <p:sldId id="405" r:id="rId16"/>
    <p:sldId id="406" r:id="rId17"/>
    <p:sldId id="407" r:id="rId18"/>
    <p:sldId id="408" r:id="rId19"/>
    <p:sldId id="391" r:id="rId20"/>
    <p:sldId id="409" r:id="rId21"/>
    <p:sldId id="411" r:id="rId22"/>
    <p:sldId id="412" r:id="rId23"/>
    <p:sldId id="413" r:id="rId24"/>
    <p:sldId id="415" r:id="rId25"/>
    <p:sldId id="414" r:id="rId26"/>
    <p:sldId id="292" r:id="rId27"/>
    <p:sldId id="285" r:id="rId28"/>
    <p:sldId id="737" r:id="rId29"/>
    <p:sldId id="738" r:id="rId30"/>
    <p:sldId id="739" r:id="rId31"/>
    <p:sldId id="740" r:id="rId32"/>
    <p:sldId id="741" r:id="rId33"/>
    <p:sldId id="4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2" autoAdjust="0"/>
    <p:restoredTop sz="73099" autoAdjust="0"/>
  </p:normalViewPr>
  <p:slideViewPr>
    <p:cSldViewPr snapToGrid="0">
      <p:cViewPr varScale="1">
        <p:scale>
          <a:sx n="84" d="100"/>
          <a:sy n="84" d="100"/>
        </p:scale>
        <p:origin x="157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44EA14-D99C-45A0-8963-6AE554E98A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88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23BC-A11C-4520-A18F-B68B3BDFC4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 the current condition of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anomaly of production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Coordinated goods transporting between warehouse and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Results: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Predict machine wear off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44EA14-D99C-45A0-8963-6AE554E98A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42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failure -&gt; can happen to any system.</a:t>
            </a:r>
          </a:p>
          <a:p>
            <a:r>
              <a:rPr lang="en-US" dirty="0"/>
              <a:t>Failure can lead to danger.</a:t>
            </a:r>
          </a:p>
          <a:p>
            <a:endParaRPr lang="en-US" dirty="0"/>
          </a:p>
          <a:p>
            <a:r>
              <a:rPr lang="en-US" dirty="0"/>
              <a:t>What if the failure can be intentionally triggered?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4EA14-D99C-45A0-8963-6AE554E98A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74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2515255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325213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88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3289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0976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1714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9415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3428412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199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25389622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29467250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2871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6349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184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3632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6359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86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677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3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94566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4067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5868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695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25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84915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4772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73498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20995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604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167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d-ID">
              <a:solidFill>
                <a:srgbClr val="2428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F769A4-5203-4A51-8E67-75BB4AB6889B}" type="slidenum">
              <a:rPr lang="id-ID" smtClean="0">
                <a:solidFill>
                  <a:srgbClr val="242852"/>
                </a:solidFill>
              </a:rPr>
              <a:pPr/>
              <a:t>‹#›</a:t>
            </a:fld>
            <a:endParaRPr lang="id-ID">
              <a:solidFill>
                <a:srgbClr val="2428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90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15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75021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92019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AC5BF-F149-4F1B-B4F2-8FA4EBAC00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255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AC5BF-F149-4F1B-B4F2-8FA4EBAC00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642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12969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42" name="Rectangle 41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43" name="Straight Connector 42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8"/>
            <a:ext cx="1096794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73" y="6493018"/>
            <a:ext cx="3920196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"/>
            <a:ext cx="8635999" cy="970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39394"/>
            <a:ext cx="10962640" cy="4339167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>
            <a:lvl1pPr marL="243719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>
                <a:solidFill>
                  <a:schemeClr val="tx1"/>
                </a:solidFill>
              </a:defRPr>
            </a:lvl1pPr>
            <a:lvl2pPr marL="548367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756" algn="l"/>
                <a:tab pos="4719729" algn="l"/>
              </a:tabLst>
              <a:defRPr sz="2100">
                <a:solidFill>
                  <a:srgbClr val="53565A"/>
                </a:solidFill>
              </a:defRPr>
            </a:lvl2pPr>
            <a:lvl3pPr marL="853012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3pPr>
            <a:lvl4pPr marL="1096731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4pPr>
            <a:lvl5pPr marL="1279520" marR="0" indent="-182788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19" marR="0" lvl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43719" marR="0" lvl="1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43719" marR="0" lvl="2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43719" marR="0" lvl="3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43719" marR="0" lvl="4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9" y="6477000"/>
            <a:ext cx="9072034" cy="203200"/>
          </a:xfrm>
        </p:spPr>
        <p:txBody>
          <a:bodyPr anchor="t"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9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284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12173964" cy="6858000"/>
          </a:xfrm>
          <a:prstGeom prst="rect">
            <a:avLst/>
          </a:prstGeom>
        </p:spPr>
      </p:pic>
      <p:sp>
        <p:nvSpPr>
          <p:cNvPr id="25" name="Text Placehold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534144" y="6518928"/>
            <a:ext cx="1320800" cy="203200"/>
          </a:xfrm>
        </p:spPr>
        <p:txBody>
          <a:bodyPr/>
          <a:lstStyle>
            <a:lvl1pPr>
              <a:defRPr sz="9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ForeScout 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49412" y="1672274"/>
            <a:ext cx="6509347" cy="149469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7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61298" y="3239926"/>
            <a:ext cx="4329995" cy="757767"/>
          </a:xfrm>
        </p:spPr>
        <p:txBody>
          <a:bodyPr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SUBHEAD, DATE, ETC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7815138" y="3322567"/>
            <a:ext cx="2844800" cy="7620"/>
          </a:xfrm>
          <a:prstGeom prst="line">
            <a:avLst/>
          </a:prstGeom>
          <a:ln w="127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>
            <a:grpSpLocks noChangeAspect="1"/>
          </p:cNvGrpSpPr>
          <p:nvPr userDrawn="1"/>
        </p:nvGrpSpPr>
        <p:grpSpPr>
          <a:xfrm>
            <a:off x="790051" y="642313"/>
            <a:ext cx="2743200" cy="303189"/>
            <a:chOff x="0" y="2064321"/>
            <a:chExt cx="9104352" cy="1006253"/>
          </a:xfrm>
        </p:grpSpPr>
        <p:grpSp>
          <p:nvGrpSpPr>
            <p:cNvPr id="37" name="Group 36"/>
            <p:cNvGrpSpPr/>
            <p:nvPr/>
          </p:nvGrpSpPr>
          <p:grpSpPr>
            <a:xfrm>
              <a:off x="0" y="2064321"/>
              <a:ext cx="2853309" cy="1006253"/>
              <a:chOff x="2483181" y="1579708"/>
              <a:chExt cx="4460839" cy="1573167"/>
            </a:xfrm>
          </p:grpSpPr>
          <p:sp>
            <p:nvSpPr>
              <p:cNvPr id="48" name="Freeform 5"/>
              <p:cNvSpPr>
                <a:spLocks/>
              </p:cNvSpPr>
              <p:nvPr/>
            </p:nvSpPr>
            <p:spPr bwMode="auto">
              <a:xfrm>
                <a:off x="2483181" y="1579708"/>
                <a:ext cx="3360326" cy="1274524"/>
              </a:xfrm>
              <a:custGeom>
                <a:avLst/>
                <a:gdLst>
                  <a:gd name="T0" fmla="*/ 2315 w 3484"/>
                  <a:gd name="T1" fmla="*/ 0 h 1322"/>
                  <a:gd name="T2" fmla="*/ 0 w 3484"/>
                  <a:gd name="T3" fmla="*/ 968 h 1322"/>
                  <a:gd name="T4" fmla="*/ 0 w 3484"/>
                  <a:gd name="T5" fmla="*/ 1322 h 1322"/>
                  <a:gd name="T6" fmla="*/ 0 w 3484"/>
                  <a:gd name="T7" fmla="*/ 1322 h 1322"/>
                  <a:gd name="T8" fmla="*/ 2314 w 3484"/>
                  <a:gd name="T9" fmla="*/ 353 h 1322"/>
                  <a:gd name="T10" fmla="*/ 3181 w 3484"/>
                  <a:gd name="T11" fmla="*/ 776 h 1322"/>
                  <a:gd name="T12" fmla="*/ 3308 w 3484"/>
                  <a:gd name="T13" fmla="*/ 687 h 1322"/>
                  <a:gd name="T14" fmla="*/ 3484 w 3484"/>
                  <a:gd name="T15" fmla="*/ 567 h 1322"/>
                  <a:gd name="T16" fmla="*/ 2315 w 3484"/>
                  <a:gd name="T17" fmla="*/ 0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4" h="1322">
                    <a:moveTo>
                      <a:pt x="2315" y="0"/>
                    </a:moveTo>
                    <a:cubicBezTo>
                      <a:pt x="1368" y="0"/>
                      <a:pt x="935" y="957"/>
                      <a:pt x="0" y="968"/>
                    </a:cubicBezTo>
                    <a:lnTo>
                      <a:pt x="0" y="1322"/>
                    </a:lnTo>
                    <a:lnTo>
                      <a:pt x="0" y="1322"/>
                    </a:lnTo>
                    <a:cubicBezTo>
                      <a:pt x="1149" y="1310"/>
                      <a:pt x="1430" y="353"/>
                      <a:pt x="2314" y="353"/>
                    </a:cubicBezTo>
                    <a:cubicBezTo>
                      <a:pt x="2633" y="353"/>
                      <a:pt x="2939" y="572"/>
                      <a:pt x="3181" y="776"/>
                    </a:cubicBezTo>
                    <a:cubicBezTo>
                      <a:pt x="3222" y="747"/>
                      <a:pt x="3265" y="717"/>
                      <a:pt x="3308" y="687"/>
                    </a:cubicBezTo>
                    <a:cubicBezTo>
                      <a:pt x="3364" y="647"/>
                      <a:pt x="3423" y="607"/>
                      <a:pt x="3484" y="567"/>
                    </a:cubicBezTo>
                    <a:cubicBezTo>
                      <a:pt x="3170" y="277"/>
                      <a:pt x="2718" y="0"/>
                      <a:pt x="2315" y="0"/>
                    </a:cubicBezTo>
                    <a:close/>
                  </a:path>
                </a:pathLst>
              </a:custGeom>
              <a:solidFill>
                <a:srgbClr val="2A3F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9" name="Freeform 6"/>
              <p:cNvSpPr>
                <a:spLocks/>
              </p:cNvSpPr>
              <p:nvPr/>
            </p:nvSpPr>
            <p:spPr bwMode="auto">
              <a:xfrm>
                <a:off x="3586046" y="1878351"/>
                <a:ext cx="3357974" cy="1274524"/>
              </a:xfrm>
              <a:custGeom>
                <a:avLst/>
                <a:gdLst>
                  <a:gd name="T0" fmla="*/ 3482 w 3483"/>
                  <a:gd name="T1" fmla="*/ 0 h 1322"/>
                  <a:gd name="T2" fmla="*/ 1171 w 3483"/>
                  <a:gd name="T3" fmla="*/ 968 h 1322"/>
                  <a:gd name="T4" fmla="*/ 302 w 3483"/>
                  <a:gd name="T5" fmla="*/ 547 h 1322"/>
                  <a:gd name="T6" fmla="*/ 176 w 3483"/>
                  <a:gd name="T7" fmla="*/ 636 h 1322"/>
                  <a:gd name="T8" fmla="*/ 0 w 3483"/>
                  <a:gd name="T9" fmla="*/ 756 h 1322"/>
                  <a:gd name="T10" fmla="*/ 1172 w 3483"/>
                  <a:gd name="T11" fmla="*/ 1322 h 1322"/>
                  <a:gd name="T12" fmla="*/ 3483 w 3483"/>
                  <a:gd name="T13" fmla="*/ 353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3" h="1322">
                    <a:moveTo>
                      <a:pt x="3482" y="0"/>
                    </a:moveTo>
                    <a:cubicBezTo>
                      <a:pt x="2335" y="12"/>
                      <a:pt x="2053" y="968"/>
                      <a:pt x="1171" y="968"/>
                    </a:cubicBezTo>
                    <a:cubicBezTo>
                      <a:pt x="851" y="968"/>
                      <a:pt x="546" y="750"/>
                      <a:pt x="302" y="547"/>
                    </a:cubicBezTo>
                    <a:cubicBezTo>
                      <a:pt x="260" y="576"/>
                      <a:pt x="218" y="606"/>
                      <a:pt x="176" y="636"/>
                    </a:cubicBezTo>
                    <a:cubicBezTo>
                      <a:pt x="120" y="676"/>
                      <a:pt x="61" y="716"/>
                      <a:pt x="0" y="756"/>
                    </a:cubicBezTo>
                    <a:cubicBezTo>
                      <a:pt x="315" y="1045"/>
                      <a:pt x="768" y="1322"/>
                      <a:pt x="1172" y="1322"/>
                    </a:cubicBezTo>
                    <a:cubicBezTo>
                      <a:pt x="2118" y="1322"/>
                      <a:pt x="2551" y="366"/>
                      <a:pt x="3483" y="353"/>
                    </a:cubicBezTo>
                  </a:path>
                </a:pathLst>
              </a:custGeom>
              <a:solidFill>
                <a:srgbClr val="00AE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3" name="Freeform 7"/>
              <p:cNvSpPr>
                <a:spLocks/>
              </p:cNvSpPr>
              <p:nvPr/>
            </p:nvSpPr>
            <p:spPr bwMode="auto">
              <a:xfrm>
                <a:off x="4439647" y="2075878"/>
                <a:ext cx="533796" cy="533796"/>
              </a:xfrm>
              <a:custGeom>
                <a:avLst/>
                <a:gdLst>
                  <a:gd name="T0" fmla="*/ 552 w 552"/>
                  <a:gd name="T1" fmla="*/ 277 h 553"/>
                  <a:gd name="T2" fmla="*/ 276 w 552"/>
                  <a:gd name="T3" fmla="*/ 553 h 553"/>
                  <a:gd name="T4" fmla="*/ 0 w 552"/>
                  <a:gd name="T5" fmla="*/ 277 h 553"/>
                  <a:gd name="T6" fmla="*/ 276 w 552"/>
                  <a:gd name="T7" fmla="*/ 0 h 553"/>
                  <a:gd name="T8" fmla="*/ 552 w 552"/>
                  <a:gd name="T9" fmla="*/ 277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2" h="553">
                    <a:moveTo>
                      <a:pt x="552" y="277"/>
                    </a:moveTo>
                    <a:cubicBezTo>
                      <a:pt x="552" y="429"/>
                      <a:pt x="429" y="553"/>
                      <a:pt x="276" y="553"/>
                    </a:cubicBezTo>
                    <a:cubicBezTo>
                      <a:pt x="124" y="553"/>
                      <a:pt x="0" y="429"/>
                      <a:pt x="0" y="277"/>
                    </a:cubicBezTo>
                    <a:cubicBezTo>
                      <a:pt x="0" y="124"/>
                      <a:pt x="123" y="0"/>
                      <a:pt x="276" y="0"/>
                    </a:cubicBezTo>
                    <a:cubicBezTo>
                      <a:pt x="429" y="1"/>
                      <a:pt x="552" y="124"/>
                      <a:pt x="552" y="277"/>
                    </a:cubicBezTo>
                    <a:close/>
                  </a:path>
                </a:pathLst>
              </a:custGeom>
              <a:solidFill>
                <a:srgbClr val="8C99A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3188426" y="2090629"/>
              <a:ext cx="606818" cy="948153"/>
            </a:xfrm>
            <a:custGeom>
              <a:avLst/>
              <a:gdLst>
                <a:gd name="T0" fmla="*/ 2 w 625"/>
                <a:gd name="T1" fmla="*/ 0 h 977"/>
                <a:gd name="T2" fmla="*/ 625 w 625"/>
                <a:gd name="T3" fmla="*/ 0 h 977"/>
                <a:gd name="T4" fmla="*/ 625 w 625"/>
                <a:gd name="T5" fmla="*/ 147 h 977"/>
                <a:gd name="T6" fmla="*/ 159 w 625"/>
                <a:gd name="T7" fmla="*/ 147 h 977"/>
                <a:gd name="T8" fmla="*/ 159 w 625"/>
                <a:gd name="T9" fmla="*/ 404 h 977"/>
                <a:gd name="T10" fmla="*/ 568 w 625"/>
                <a:gd name="T11" fmla="*/ 404 h 977"/>
                <a:gd name="T12" fmla="*/ 568 w 625"/>
                <a:gd name="T13" fmla="*/ 544 h 977"/>
                <a:gd name="T14" fmla="*/ 159 w 625"/>
                <a:gd name="T15" fmla="*/ 544 h 977"/>
                <a:gd name="T16" fmla="*/ 159 w 625"/>
                <a:gd name="T17" fmla="*/ 977 h 977"/>
                <a:gd name="T18" fmla="*/ 0 w 625"/>
                <a:gd name="T19" fmla="*/ 977 h 977"/>
                <a:gd name="T20" fmla="*/ 0 w 625"/>
                <a:gd name="T21" fmla="*/ 0 h 977"/>
                <a:gd name="T22" fmla="*/ 2 w 625"/>
                <a:gd name="T23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5" h="977">
                  <a:moveTo>
                    <a:pt x="2" y="0"/>
                  </a:moveTo>
                  <a:lnTo>
                    <a:pt x="625" y="0"/>
                  </a:lnTo>
                  <a:lnTo>
                    <a:pt x="625" y="147"/>
                  </a:lnTo>
                  <a:lnTo>
                    <a:pt x="159" y="147"/>
                  </a:lnTo>
                  <a:lnTo>
                    <a:pt x="159" y="404"/>
                  </a:lnTo>
                  <a:lnTo>
                    <a:pt x="568" y="404"/>
                  </a:lnTo>
                  <a:lnTo>
                    <a:pt x="568" y="544"/>
                  </a:lnTo>
                  <a:lnTo>
                    <a:pt x="159" y="544"/>
                  </a:lnTo>
                  <a:lnTo>
                    <a:pt x="159" y="977"/>
                  </a:lnTo>
                  <a:lnTo>
                    <a:pt x="0" y="977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A3F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" name="Freeform 11"/>
            <p:cNvSpPr>
              <a:spLocks noEditPoints="1"/>
            </p:cNvSpPr>
            <p:nvPr/>
          </p:nvSpPr>
          <p:spPr bwMode="auto">
            <a:xfrm>
              <a:off x="3865730" y="2334777"/>
              <a:ext cx="644744" cy="722968"/>
            </a:xfrm>
            <a:custGeom>
              <a:avLst/>
              <a:gdLst>
                <a:gd name="T0" fmla="*/ 332 w 663"/>
                <a:gd name="T1" fmla="*/ 744 h 744"/>
                <a:gd name="T2" fmla="*/ 192 w 663"/>
                <a:gd name="T3" fmla="*/ 717 h 744"/>
                <a:gd name="T4" fmla="*/ 88 w 663"/>
                <a:gd name="T5" fmla="*/ 639 h 744"/>
                <a:gd name="T6" fmla="*/ 23 w 663"/>
                <a:gd name="T7" fmla="*/ 522 h 744"/>
                <a:gd name="T8" fmla="*/ 0 w 663"/>
                <a:gd name="T9" fmla="*/ 372 h 744"/>
                <a:gd name="T10" fmla="*/ 23 w 663"/>
                <a:gd name="T11" fmla="*/ 223 h 744"/>
                <a:gd name="T12" fmla="*/ 88 w 663"/>
                <a:gd name="T13" fmla="*/ 105 h 744"/>
                <a:gd name="T14" fmla="*/ 192 w 663"/>
                <a:gd name="T15" fmla="*/ 28 h 744"/>
                <a:gd name="T16" fmla="*/ 332 w 663"/>
                <a:gd name="T17" fmla="*/ 0 h 744"/>
                <a:gd name="T18" fmla="*/ 472 w 663"/>
                <a:gd name="T19" fmla="*/ 28 h 744"/>
                <a:gd name="T20" fmla="*/ 575 w 663"/>
                <a:gd name="T21" fmla="*/ 105 h 744"/>
                <a:gd name="T22" fmla="*/ 640 w 663"/>
                <a:gd name="T23" fmla="*/ 223 h 744"/>
                <a:gd name="T24" fmla="*/ 663 w 663"/>
                <a:gd name="T25" fmla="*/ 372 h 744"/>
                <a:gd name="T26" fmla="*/ 640 w 663"/>
                <a:gd name="T27" fmla="*/ 522 h 744"/>
                <a:gd name="T28" fmla="*/ 575 w 663"/>
                <a:gd name="T29" fmla="*/ 639 h 744"/>
                <a:gd name="T30" fmla="*/ 472 w 663"/>
                <a:gd name="T31" fmla="*/ 717 h 744"/>
                <a:gd name="T32" fmla="*/ 332 w 663"/>
                <a:gd name="T33" fmla="*/ 744 h 744"/>
                <a:gd name="T34" fmla="*/ 332 w 663"/>
                <a:gd name="T35" fmla="*/ 620 h 744"/>
                <a:gd name="T36" fmla="*/ 415 w 663"/>
                <a:gd name="T37" fmla="*/ 598 h 744"/>
                <a:gd name="T38" fmla="*/ 474 w 663"/>
                <a:gd name="T39" fmla="*/ 540 h 744"/>
                <a:gd name="T40" fmla="*/ 508 w 663"/>
                <a:gd name="T41" fmla="*/ 460 h 744"/>
                <a:gd name="T42" fmla="*/ 519 w 663"/>
                <a:gd name="T43" fmla="*/ 369 h 744"/>
                <a:gd name="T44" fmla="*/ 508 w 663"/>
                <a:gd name="T45" fmla="*/ 279 h 744"/>
                <a:gd name="T46" fmla="*/ 474 w 663"/>
                <a:gd name="T47" fmla="*/ 199 h 744"/>
                <a:gd name="T48" fmla="*/ 415 w 663"/>
                <a:gd name="T49" fmla="*/ 143 h 744"/>
                <a:gd name="T50" fmla="*/ 332 w 663"/>
                <a:gd name="T51" fmla="*/ 120 h 744"/>
                <a:gd name="T52" fmla="*/ 248 w 663"/>
                <a:gd name="T53" fmla="*/ 143 h 744"/>
                <a:gd name="T54" fmla="*/ 189 w 663"/>
                <a:gd name="T55" fmla="*/ 199 h 744"/>
                <a:gd name="T56" fmla="*/ 155 w 663"/>
                <a:gd name="T57" fmla="*/ 279 h 744"/>
                <a:gd name="T58" fmla="*/ 144 w 663"/>
                <a:gd name="T59" fmla="*/ 369 h 744"/>
                <a:gd name="T60" fmla="*/ 155 w 663"/>
                <a:gd name="T61" fmla="*/ 460 h 744"/>
                <a:gd name="T62" fmla="*/ 189 w 663"/>
                <a:gd name="T63" fmla="*/ 540 h 744"/>
                <a:gd name="T64" fmla="*/ 248 w 663"/>
                <a:gd name="T65" fmla="*/ 598 h 744"/>
                <a:gd name="T66" fmla="*/ 332 w 663"/>
                <a:gd name="T67" fmla="*/ 62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3" h="744">
                  <a:moveTo>
                    <a:pt x="332" y="744"/>
                  </a:moveTo>
                  <a:cubicBezTo>
                    <a:pt x="279" y="744"/>
                    <a:pt x="233" y="735"/>
                    <a:pt x="192" y="717"/>
                  </a:cubicBezTo>
                  <a:cubicBezTo>
                    <a:pt x="150" y="698"/>
                    <a:pt x="117" y="672"/>
                    <a:pt x="88" y="639"/>
                  </a:cubicBezTo>
                  <a:cubicBezTo>
                    <a:pt x="59" y="607"/>
                    <a:pt x="38" y="567"/>
                    <a:pt x="23" y="522"/>
                  </a:cubicBezTo>
                  <a:cubicBezTo>
                    <a:pt x="8" y="477"/>
                    <a:pt x="0" y="425"/>
                    <a:pt x="0" y="372"/>
                  </a:cubicBezTo>
                  <a:cubicBezTo>
                    <a:pt x="0" y="318"/>
                    <a:pt x="8" y="268"/>
                    <a:pt x="23" y="223"/>
                  </a:cubicBezTo>
                  <a:cubicBezTo>
                    <a:pt x="38" y="178"/>
                    <a:pt x="59" y="138"/>
                    <a:pt x="88" y="105"/>
                  </a:cubicBezTo>
                  <a:cubicBezTo>
                    <a:pt x="117" y="73"/>
                    <a:pt x="150" y="47"/>
                    <a:pt x="192" y="28"/>
                  </a:cubicBezTo>
                  <a:cubicBezTo>
                    <a:pt x="233" y="9"/>
                    <a:pt x="279" y="0"/>
                    <a:pt x="332" y="0"/>
                  </a:cubicBezTo>
                  <a:cubicBezTo>
                    <a:pt x="384" y="0"/>
                    <a:pt x="430" y="9"/>
                    <a:pt x="472" y="28"/>
                  </a:cubicBezTo>
                  <a:cubicBezTo>
                    <a:pt x="513" y="47"/>
                    <a:pt x="547" y="73"/>
                    <a:pt x="575" y="105"/>
                  </a:cubicBezTo>
                  <a:cubicBezTo>
                    <a:pt x="604" y="138"/>
                    <a:pt x="625" y="178"/>
                    <a:pt x="640" y="223"/>
                  </a:cubicBezTo>
                  <a:cubicBezTo>
                    <a:pt x="655" y="269"/>
                    <a:pt x="663" y="318"/>
                    <a:pt x="663" y="372"/>
                  </a:cubicBezTo>
                  <a:cubicBezTo>
                    <a:pt x="663" y="427"/>
                    <a:pt x="655" y="477"/>
                    <a:pt x="640" y="522"/>
                  </a:cubicBezTo>
                  <a:cubicBezTo>
                    <a:pt x="625" y="568"/>
                    <a:pt x="604" y="607"/>
                    <a:pt x="575" y="639"/>
                  </a:cubicBezTo>
                  <a:cubicBezTo>
                    <a:pt x="547" y="672"/>
                    <a:pt x="513" y="698"/>
                    <a:pt x="472" y="717"/>
                  </a:cubicBezTo>
                  <a:cubicBezTo>
                    <a:pt x="430" y="734"/>
                    <a:pt x="384" y="744"/>
                    <a:pt x="332" y="744"/>
                  </a:cubicBezTo>
                  <a:close/>
                  <a:moveTo>
                    <a:pt x="332" y="620"/>
                  </a:moveTo>
                  <a:cubicBezTo>
                    <a:pt x="364" y="620"/>
                    <a:pt x="392" y="613"/>
                    <a:pt x="415" y="598"/>
                  </a:cubicBezTo>
                  <a:cubicBezTo>
                    <a:pt x="439" y="583"/>
                    <a:pt x="458" y="564"/>
                    <a:pt x="474" y="540"/>
                  </a:cubicBezTo>
                  <a:cubicBezTo>
                    <a:pt x="489" y="517"/>
                    <a:pt x="500" y="490"/>
                    <a:pt x="508" y="460"/>
                  </a:cubicBezTo>
                  <a:cubicBezTo>
                    <a:pt x="515" y="430"/>
                    <a:pt x="519" y="400"/>
                    <a:pt x="519" y="369"/>
                  </a:cubicBezTo>
                  <a:cubicBezTo>
                    <a:pt x="519" y="339"/>
                    <a:pt x="515" y="309"/>
                    <a:pt x="508" y="279"/>
                  </a:cubicBezTo>
                  <a:cubicBezTo>
                    <a:pt x="500" y="249"/>
                    <a:pt x="489" y="223"/>
                    <a:pt x="474" y="199"/>
                  </a:cubicBezTo>
                  <a:cubicBezTo>
                    <a:pt x="459" y="175"/>
                    <a:pt x="439" y="157"/>
                    <a:pt x="415" y="143"/>
                  </a:cubicBezTo>
                  <a:cubicBezTo>
                    <a:pt x="392" y="128"/>
                    <a:pt x="364" y="120"/>
                    <a:pt x="332" y="120"/>
                  </a:cubicBezTo>
                  <a:cubicBezTo>
                    <a:pt x="299" y="120"/>
                    <a:pt x="272" y="128"/>
                    <a:pt x="248" y="143"/>
                  </a:cubicBezTo>
                  <a:cubicBezTo>
                    <a:pt x="224" y="158"/>
                    <a:pt x="205" y="177"/>
                    <a:pt x="189" y="199"/>
                  </a:cubicBezTo>
                  <a:cubicBezTo>
                    <a:pt x="174" y="223"/>
                    <a:pt x="163" y="249"/>
                    <a:pt x="155" y="279"/>
                  </a:cubicBezTo>
                  <a:cubicBezTo>
                    <a:pt x="148" y="309"/>
                    <a:pt x="144" y="339"/>
                    <a:pt x="144" y="369"/>
                  </a:cubicBezTo>
                  <a:cubicBezTo>
                    <a:pt x="144" y="400"/>
                    <a:pt x="148" y="430"/>
                    <a:pt x="155" y="460"/>
                  </a:cubicBezTo>
                  <a:cubicBezTo>
                    <a:pt x="163" y="490"/>
                    <a:pt x="174" y="517"/>
                    <a:pt x="189" y="540"/>
                  </a:cubicBezTo>
                  <a:cubicBezTo>
                    <a:pt x="204" y="564"/>
                    <a:pt x="224" y="583"/>
                    <a:pt x="248" y="598"/>
                  </a:cubicBezTo>
                  <a:cubicBezTo>
                    <a:pt x="272" y="613"/>
                    <a:pt x="299" y="620"/>
                    <a:pt x="332" y="620"/>
                  </a:cubicBezTo>
                  <a:close/>
                </a:path>
              </a:pathLst>
            </a:custGeom>
            <a:solidFill>
              <a:srgbClr val="2A3F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4621950" y="2332407"/>
              <a:ext cx="374521" cy="704005"/>
            </a:xfrm>
            <a:custGeom>
              <a:avLst/>
              <a:gdLst>
                <a:gd name="T0" fmla="*/ 0 w 384"/>
                <a:gd name="T1" fmla="*/ 19 h 725"/>
                <a:gd name="T2" fmla="*/ 135 w 384"/>
                <a:gd name="T3" fmla="*/ 19 h 725"/>
                <a:gd name="T4" fmla="*/ 135 w 384"/>
                <a:gd name="T5" fmla="*/ 156 h 725"/>
                <a:gd name="T6" fmla="*/ 137 w 384"/>
                <a:gd name="T7" fmla="*/ 156 h 725"/>
                <a:gd name="T8" fmla="*/ 162 w 384"/>
                <a:gd name="T9" fmla="*/ 100 h 725"/>
                <a:gd name="T10" fmla="*/ 206 w 384"/>
                <a:gd name="T11" fmla="*/ 50 h 725"/>
                <a:gd name="T12" fmla="*/ 264 w 384"/>
                <a:gd name="T13" fmla="*/ 14 h 725"/>
                <a:gd name="T14" fmla="*/ 329 w 384"/>
                <a:gd name="T15" fmla="*/ 0 h 725"/>
                <a:gd name="T16" fmla="*/ 364 w 384"/>
                <a:gd name="T17" fmla="*/ 1 h 725"/>
                <a:gd name="T18" fmla="*/ 384 w 384"/>
                <a:gd name="T19" fmla="*/ 4 h 725"/>
                <a:gd name="T20" fmla="*/ 384 w 384"/>
                <a:gd name="T21" fmla="*/ 154 h 725"/>
                <a:gd name="T22" fmla="*/ 352 w 384"/>
                <a:gd name="T23" fmla="*/ 149 h 725"/>
                <a:gd name="T24" fmla="*/ 321 w 384"/>
                <a:gd name="T25" fmla="*/ 146 h 725"/>
                <a:gd name="T26" fmla="*/ 252 w 384"/>
                <a:gd name="T27" fmla="*/ 162 h 725"/>
                <a:gd name="T28" fmla="*/ 196 w 384"/>
                <a:gd name="T29" fmla="*/ 209 h 725"/>
                <a:gd name="T30" fmla="*/ 159 w 384"/>
                <a:gd name="T31" fmla="*/ 285 h 725"/>
                <a:gd name="T32" fmla="*/ 145 w 384"/>
                <a:gd name="T33" fmla="*/ 389 h 725"/>
                <a:gd name="T34" fmla="*/ 145 w 384"/>
                <a:gd name="T35" fmla="*/ 725 h 725"/>
                <a:gd name="T36" fmla="*/ 1 w 384"/>
                <a:gd name="T37" fmla="*/ 725 h 725"/>
                <a:gd name="T38" fmla="*/ 1 w 384"/>
                <a:gd name="T39" fmla="*/ 19 h 725"/>
                <a:gd name="T40" fmla="*/ 0 w 384"/>
                <a:gd name="T41" fmla="*/ 19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4" h="725">
                  <a:moveTo>
                    <a:pt x="0" y="19"/>
                  </a:moveTo>
                  <a:lnTo>
                    <a:pt x="135" y="19"/>
                  </a:lnTo>
                  <a:lnTo>
                    <a:pt x="135" y="156"/>
                  </a:lnTo>
                  <a:lnTo>
                    <a:pt x="137" y="156"/>
                  </a:lnTo>
                  <a:cubicBezTo>
                    <a:pt x="141" y="137"/>
                    <a:pt x="150" y="119"/>
                    <a:pt x="162" y="100"/>
                  </a:cubicBezTo>
                  <a:cubicBezTo>
                    <a:pt x="175" y="81"/>
                    <a:pt x="190" y="65"/>
                    <a:pt x="206" y="50"/>
                  </a:cubicBezTo>
                  <a:cubicBezTo>
                    <a:pt x="224" y="35"/>
                    <a:pt x="242" y="22"/>
                    <a:pt x="264" y="14"/>
                  </a:cubicBezTo>
                  <a:cubicBezTo>
                    <a:pt x="285" y="5"/>
                    <a:pt x="306" y="0"/>
                    <a:pt x="329" y="0"/>
                  </a:cubicBezTo>
                  <a:cubicBezTo>
                    <a:pt x="345" y="0"/>
                    <a:pt x="357" y="0"/>
                    <a:pt x="364" y="1"/>
                  </a:cubicBezTo>
                  <a:cubicBezTo>
                    <a:pt x="370" y="2"/>
                    <a:pt x="376" y="2"/>
                    <a:pt x="384" y="4"/>
                  </a:cubicBezTo>
                  <a:lnTo>
                    <a:pt x="384" y="154"/>
                  </a:lnTo>
                  <a:cubicBezTo>
                    <a:pt x="374" y="152"/>
                    <a:pt x="364" y="150"/>
                    <a:pt x="352" y="149"/>
                  </a:cubicBezTo>
                  <a:cubicBezTo>
                    <a:pt x="342" y="147"/>
                    <a:pt x="331" y="146"/>
                    <a:pt x="321" y="146"/>
                  </a:cubicBezTo>
                  <a:cubicBezTo>
                    <a:pt x="296" y="146"/>
                    <a:pt x="274" y="151"/>
                    <a:pt x="252" y="162"/>
                  </a:cubicBezTo>
                  <a:cubicBezTo>
                    <a:pt x="231" y="172"/>
                    <a:pt x="212" y="189"/>
                    <a:pt x="196" y="209"/>
                  </a:cubicBezTo>
                  <a:cubicBezTo>
                    <a:pt x="180" y="229"/>
                    <a:pt x="167" y="255"/>
                    <a:pt x="159" y="285"/>
                  </a:cubicBezTo>
                  <a:cubicBezTo>
                    <a:pt x="150" y="315"/>
                    <a:pt x="145" y="350"/>
                    <a:pt x="145" y="389"/>
                  </a:cubicBezTo>
                  <a:lnTo>
                    <a:pt x="145" y="725"/>
                  </a:lnTo>
                  <a:lnTo>
                    <a:pt x="1" y="725"/>
                  </a:lnTo>
                  <a:lnTo>
                    <a:pt x="1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2A3F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" name="Freeform 13"/>
            <p:cNvSpPr>
              <a:spLocks noEditPoints="1"/>
            </p:cNvSpPr>
            <p:nvPr/>
          </p:nvSpPr>
          <p:spPr bwMode="auto">
            <a:xfrm>
              <a:off x="5006757" y="2337147"/>
              <a:ext cx="611559" cy="720597"/>
            </a:xfrm>
            <a:custGeom>
              <a:avLst/>
              <a:gdLst>
                <a:gd name="T0" fmla="*/ 144 w 631"/>
                <a:gd name="T1" fmla="*/ 410 h 743"/>
                <a:gd name="T2" fmla="*/ 155 w 631"/>
                <a:gd name="T3" fmla="*/ 490 h 743"/>
                <a:gd name="T4" fmla="*/ 188 w 631"/>
                <a:gd name="T5" fmla="*/ 557 h 743"/>
                <a:gd name="T6" fmla="*/ 243 w 631"/>
                <a:gd name="T7" fmla="*/ 603 h 743"/>
                <a:gd name="T8" fmla="*/ 321 w 631"/>
                <a:gd name="T9" fmla="*/ 621 h 743"/>
                <a:gd name="T10" fmla="*/ 424 w 631"/>
                <a:gd name="T11" fmla="*/ 591 h 743"/>
                <a:gd name="T12" fmla="*/ 481 w 631"/>
                <a:gd name="T13" fmla="*/ 502 h 743"/>
                <a:gd name="T14" fmla="*/ 618 w 631"/>
                <a:gd name="T15" fmla="*/ 502 h 743"/>
                <a:gd name="T16" fmla="*/ 579 w 631"/>
                <a:gd name="T17" fmla="*/ 604 h 743"/>
                <a:gd name="T18" fmla="*/ 511 w 631"/>
                <a:gd name="T19" fmla="*/ 681 h 743"/>
                <a:gd name="T20" fmla="*/ 424 w 631"/>
                <a:gd name="T21" fmla="*/ 727 h 743"/>
                <a:gd name="T22" fmla="*/ 321 w 631"/>
                <a:gd name="T23" fmla="*/ 743 h 743"/>
                <a:gd name="T24" fmla="*/ 185 w 631"/>
                <a:gd name="T25" fmla="*/ 716 h 743"/>
                <a:gd name="T26" fmla="*/ 84 w 631"/>
                <a:gd name="T27" fmla="*/ 639 h 743"/>
                <a:gd name="T28" fmla="*/ 21 w 631"/>
                <a:gd name="T29" fmla="*/ 522 h 743"/>
                <a:gd name="T30" fmla="*/ 0 w 631"/>
                <a:gd name="T31" fmla="*/ 372 h 743"/>
                <a:gd name="T32" fmla="*/ 23 w 631"/>
                <a:gd name="T33" fmla="*/ 230 h 743"/>
                <a:gd name="T34" fmla="*/ 86 w 631"/>
                <a:gd name="T35" fmla="*/ 111 h 743"/>
                <a:gd name="T36" fmla="*/ 185 w 631"/>
                <a:gd name="T37" fmla="*/ 30 h 743"/>
                <a:gd name="T38" fmla="*/ 316 w 631"/>
                <a:gd name="T39" fmla="*/ 0 h 743"/>
                <a:gd name="T40" fmla="*/ 455 w 631"/>
                <a:gd name="T41" fmla="*/ 35 h 743"/>
                <a:gd name="T42" fmla="*/ 558 w 631"/>
                <a:gd name="T43" fmla="*/ 127 h 743"/>
                <a:gd name="T44" fmla="*/ 616 w 631"/>
                <a:gd name="T45" fmla="*/ 260 h 743"/>
                <a:gd name="T46" fmla="*/ 626 w 631"/>
                <a:gd name="T47" fmla="*/ 413 h 743"/>
                <a:gd name="T48" fmla="*/ 144 w 631"/>
                <a:gd name="T49" fmla="*/ 413 h 743"/>
                <a:gd name="T50" fmla="*/ 144 w 631"/>
                <a:gd name="T51" fmla="*/ 410 h 743"/>
                <a:gd name="T52" fmla="*/ 480 w 631"/>
                <a:gd name="T53" fmla="*/ 307 h 743"/>
                <a:gd name="T54" fmla="*/ 465 w 631"/>
                <a:gd name="T55" fmla="*/ 236 h 743"/>
                <a:gd name="T56" fmla="*/ 433 w 631"/>
                <a:gd name="T57" fmla="*/ 176 h 743"/>
                <a:gd name="T58" fmla="*/ 381 w 631"/>
                <a:gd name="T59" fmla="*/ 135 h 743"/>
                <a:gd name="T60" fmla="*/ 315 w 631"/>
                <a:gd name="T61" fmla="*/ 118 h 743"/>
                <a:gd name="T62" fmla="*/ 246 w 631"/>
                <a:gd name="T63" fmla="*/ 132 h 743"/>
                <a:gd name="T64" fmla="*/ 192 w 631"/>
                <a:gd name="T65" fmla="*/ 172 h 743"/>
                <a:gd name="T66" fmla="*/ 157 w 631"/>
                <a:gd name="T67" fmla="*/ 232 h 743"/>
                <a:gd name="T68" fmla="*/ 142 w 631"/>
                <a:gd name="T69" fmla="*/ 306 h 743"/>
                <a:gd name="T70" fmla="*/ 480 w 631"/>
                <a:gd name="T71" fmla="*/ 306 h 743"/>
                <a:gd name="T72" fmla="*/ 480 w 631"/>
                <a:gd name="T73" fmla="*/ 307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1" h="743">
                  <a:moveTo>
                    <a:pt x="144" y="410"/>
                  </a:moveTo>
                  <a:cubicBezTo>
                    <a:pt x="144" y="437"/>
                    <a:pt x="148" y="463"/>
                    <a:pt x="155" y="490"/>
                  </a:cubicBezTo>
                  <a:cubicBezTo>
                    <a:pt x="163" y="515"/>
                    <a:pt x="172" y="537"/>
                    <a:pt x="188" y="557"/>
                  </a:cubicBezTo>
                  <a:cubicBezTo>
                    <a:pt x="201" y="576"/>
                    <a:pt x="220" y="592"/>
                    <a:pt x="243" y="603"/>
                  </a:cubicBezTo>
                  <a:cubicBezTo>
                    <a:pt x="265" y="614"/>
                    <a:pt x="290" y="621"/>
                    <a:pt x="321" y="621"/>
                  </a:cubicBezTo>
                  <a:cubicBezTo>
                    <a:pt x="364" y="621"/>
                    <a:pt x="398" y="611"/>
                    <a:pt x="424" y="591"/>
                  </a:cubicBezTo>
                  <a:cubicBezTo>
                    <a:pt x="450" y="571"/>
                    <a:pt x="469" y="542"/>
                    <a:pt x="481" y="502"/>
                  </a:cubicBezTo>
                  <a:lnTo>
                    <a:pt x="618" y="502"/>
                  </a:lnTo>
                  <a:cubicBezTo>
                    <a:pt x="610" y="541"/>
                    <a:pt x="596" y="574"/>
                    <a:pt x="579" y="604"/>
                  </a:cubicBezTo>
                  <a:cubicBezTo>
                    <a:pt x="560" y="634"/>
                    <a:pt x="537" y="659"/>
                    <a:pt x="511" y="681"/>
                  </a:cubicBezTo>
                  <a:cubicBezTo>
                    <a:pt x="485" y="701"/>
                    <a:pt x="456" y="717"/>
                    <a:pt x="424" y="727"/>
                  </a:cubicBezTo>
                  <a:cubicBezTo>
                    <a:pt x="391" y="737"/>
                    <a:pt x="358" y="743"/>
                    <a:pt x="321" y="743"/>
                  </a:cubicBezTo>
                  <a:cubicBezTo>
                    <a:pt x="270" y="743"/>
                    <a:pt x="224" y="735"/>
                    <a:pt x="185" y="716"/>
                  </a:cubicBezTo>
                  <a:cubicBezTo>
                    <a:pt x="145" y="697"/>
                    <a:pt x="111" y="672"/>
                    <a:pt x="84" y="639"/>
                  </a:cubicBezTo>
                  <a:cubicBezTo>
                    <a:pt x="56" y="607"/>
                    <a:pt x="36" y="567"/>
                    <a:pt x="21" y="522"/>
                  </a:cubicBezTo>
                  <a:cubicBezTo>
                    <a:pt x="8" y="477"/>
                    <a:pt x="0" y="426"/>
                    <a:pt x="0" y="372"/>
                  </a:cubicBezTo>
                  <a:cubicBezTo>
                    <a:pt x="0" y="322"/>
                    <a:pt x="8" y="274"/>
                    <a:pt x="23" y="230"/>
                  </a:cubicBezTo>
                  <a:cubicBezTo>
                    <a:pt x="38" y="185"/>
                    <a:pt x="59" y="145"/>
                    <a:pt x="86" y="111"/>
                  </a:cubicBezTo>
                  <a:cubicBezTo>
                    <a:pt x="114" y="77"/>
                    <a:pt x="146" y="50"/>
                    <a:pt x="185" y="30"/>
                  </a:cubicBezTo>
                  <a:cubicBezTo>
                    <a:pt x="224" y="10"/>
                    <a:pt x="268" y="0"/>
                    <a:pt x="316" y="0"/>
                  </a:cubicBezTo>
                  <a:cubicBezTo>
                    <a:pt x="368" y="0"/>
                    <a:pt x="414" y="11"/>
                    <a:pt x="455" y="35"/>
                  </a:cubicBezTo>
                  <a:cubicBezTo>
                    <a:pt x="496" y="58"/>
                    <a:pt x="530" y="88"/>
                    <a:pt x="558" y="127"/>
                  </a:cubicBezTo>
                  <a:cubicBezTo>
                    <a:pt x="585" y="166"/>
                    <a:pt x="604" y="210"/>
                    <a:pt x="616" y="260"/>
                  </a:cubicBezTo>
                  <a:cubicBezTo>
                    <a:pt x="629" y="310"/>
                    <a:pt x="631" y="361"/>
                    <a:pt x="626" y="413"/>
                  </a:cubicBezTo>
                  <a:lnTo>
                    <a:pt x="144" y="413"/>
                  </a:lnTo>
                  <a:lnTo>
                    <a:pt x="144" y="410"/>
                  </a:lnTo>
                  <a:close/>
                  <a:moveTo>
                    <a:pt x="480" y="307"/>
                  </a:moveTo>
                  <a:cubicBezTo>
                    <a:pt x="479" y="282"/>
                    <a:pt x="474" y="258"/>
                    <a:pt x="465" y="236"/>
                  </a:cubicBezTo>
                  <a:cubicBezTo>
                    <a:pt x="458" y="213"/>
                    <a:pt x="446" y="193"/>
                    <a:pt x="433" y="176"/>
                  </a:cubicBezTo>
                  <a:cubicBezTo>
                    <a:pt x="419" y="158"/>
                    <a:pt x="401" y="146"/>
                    <a:pt x="381" y="135"/>
                  </a:cubicBezTo>
                  <a:cubicBezTo>
                    <a:pt x="361" y="124"/>
                    <a:pt x="339" y="118"/>
                    <a:pt x="315" y="118"/>
                  </a:cubicBezTo>
                  <a:cubicBezTo>
                    <a:pt x="290" y="118"/>
                    <a:pt x="266" y="123"/>
                    <a:pt x="246" y="132"/>
                  </a:cubicBezTo>
                  <a:cubicBezTo>
                    <a:pt x="225" y="142"/>
                    <a:pt x="207" y="155"/>
                    <a:pt x="192" y="172"/>
                  </a:cubicBezTo>
                  <a:cubicBezTo>
                    <a:pt x="177" y="189"/>
                    <a:pt x="166" y="208"/>
                    <a:pt x="157" y="232"/>
                  </a:cubicBezTo>
                  <a:cubicBezTo>
                    <a:pt x="149" y="255"/>
                    <a:pt x="144" y="280"/>
                    <a:pt x="142" y="306"/>
                  </a:cubicBezTo>
                  <a:lnTo>
                    <a:pt x="480" y="306"/>
                  </a:lnTo>
                  <a:lnTo>
                    <a:pt x="480" y="307"/>
                  </a:lnTo>
                  <a:close/>
                </a:path>
              </a:pathLst>
            </a:custGeom>
            <a:solidFill>
              <a:srgbClr val="2A3F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5690519" y="2066925"/>
              <a:ext cx="713486" cy="995560"/>
            </a:xfrm>
            <a:custGeom>
              <a:avLst/>
              <a:gdLst>
                <a:gd name="T0" fmla="*/ 163 w 735"/>
                <a:gd name="T1" fmla="*/ 674 h 1023"/>
                <a:gd name="T2" fmla="*/ 180 w 735"/>
                <a:gd name="T3" fmla="*/ 770 h 1023"/>
                <a:gd name="T4" fmla="*/ 229 w 735"/>
                <a:gd name="T5" fmla="*/ 835 h 1023"/>
                <a:gd name="T6" fmla="*/ 301 w 735"/>
                <a:gd name="T7" fmla="*/ 873 h 1023"/>
                <a:gd name="T8" fmla="*/ 390 w 735"/>
                <a:gd name="T9" fmla="*/ 884 h 1023"/>
                <a:gd name="T10" fmla="*/ 479 w 735"/>
                <a:gd name="T11" fmla="*/ 872 h 1023"/>
                <a:gd name="T12" fmla="*/ 539 w 735"/>
                <a:gd name="T13" fmla="*/ 838 h 1023"/>
                <a:gd name="T14" fmla="*/ 572 w 735"/>
                <a:gd name="T15" fmla="*/ 790 h 1023"/>
                <a:gd name="T16" fmla="*/ 581 w 735"/>
                <a:gd name="T17" fmla="*/ 737 h 1023"/>
                <a:gd name="T18" fmla="*/ 558 w 735"/>
                <a:gd name="T19" fmla="*/ 654 h 1023"/>
                <a:gd name="T20" fmla="*/ 506 w 735"/>
                <a:gd name="T21" fmla="*/ 616 h 1023"/>
                <a:gd name="T22" fmla="*/ 394 w 735"/>
                <a:gd name="T23" fmla="*/ 580 h 1023"/>
                <a:gd name="T24" fmla="*/ 236 w 735"/>
                <a:gd name="T25" fmla="*/ 535 h 1023"/>
                <a:gd name="T26" fmla="*/ 140 w 735"/>
                <a:gd name="T27" fmla="*/ 493 h 1023"/>
                <a:gd name="T28" fmla="*/ 79 w 735"/>
                <a:gd name="T29" fmla="*/ 433 h 1023"/>
                <a:gd name="T30" fmla="*/ 46 w 735"/>
                <a:gd name="T31" fmla="*/ 363 h 1023"/>
                <a:gd name="T32" fmla="*/ 36 w 735"/>
                <a:gd name="T33" fmla="*/ 288 h 1023"/>
                <a:gd name="T34" fmla="*/ 65 w 735"/>
                <a:gd name="T35" fmla="*/ 160 h 1023"/>
                <a:gd name="T36" fmla="*/ 140 w 735"/>
                <a:gd name="T37" fmla="*/ 70 h 1023"/>
                <a:gd name="T38" fmla="*/ 246 w 735"/>
                <a:gd name="T39" fmla="*/ 18 h 1023"/>
                <a:gd name="T40" fmla="*/ 366 w 735"/>
                <a:gd name="T41" fmla="*/ 0 h 1023"/>
                <a:gd name="T42" fmla="*/ 500 w 735"/>
                <a:gd name="T43" fmla="*/ 20 h 1023"/>
                <a:gd name="T44" fmla="*/ 610 w 735"/>
                <a:gd name="T45" fmla="*/ 80 h 1023"/>
                <a:gd name="T46" fmla="*/ 685 w 735"/>
                <a:gd name="T47" fmla="*/ 178 h 1023"/>
                <a:gd name="T48" fmla="*/ 713 w 735"/>
                <a:gd name="T49" fmla="*/ 313 h 1023"/>
                <a:gd name="T50" fmla="*/ 554 w 735"/>
                <a:gd name="T51" fmla="*/ 313 h 1023"/>
                <a:gd name="T52" fmla="*/ 494 w 735"/>
                <a:gd name="T53" fmla="*/ 179 h 1023"/>
                <a:gd name="T54" fmla="*/ 359 w 735"/>
                <a:gd name="T55" fmla="*/ 140 h 1023"/>
                <a:gd name="T56" fmla="*/ 301 w 735"/>
                <a:gd name="T57" fmla="*/ 147 h 1023"/>
                <a:gd name="T58" fmla="*/ 248 w 735"/>
                <a:gd name="T59" fmla="*/ 167 h 1023"/>
                <a:gd name="T60" fmla="*/ 208 w 735"/>
                <a:gd name="T61" fmla="*/ 205 h 1023"/>
                <a:gd name="T62" fmla="*/ 191 w 735"/>
                <a:gd name="T63" fmla="*/ 267 h 1023"/>
                <a:gd name="T64" fmla="*/ 221 w 735"/>
                <a:gd name="T65" fmla="*/ 348 h 1023"/>
                <a:gd name="T66" fmla="*/ 299 w 735"/>
                <a:gd name="T67" fmla="*/ 393 h 1023"/>
                <a:gd name="T68" fmla="*/ 339 w 735"/>
                <a:gd name="T69" fmla="*/ 404 h 1023"/>
                <a:gd name="T70" fmla="*/ 416 w 735"/>
                <a:gd name="T71" fmla="*/ 427 h 1023"/>
                <a:gd name="T72" fmla="*/ 500 w 735"/>
                <a:gd name="T73" fmla="*/ 450 h 1023"/>
                <a:gd name="T74" fmla="*/ 559 w 735"/>
                <a:gd name="T75" fmla="*/ 468 h 1023"/>
                <a:gd name="T76" fmla="*/ 636 w 735"/>
                <a:gd name="T77" fmla="*/ 509 h 1023"/>
                <a:gd name="T78" fmla="*/ 691 w 735"/>
                <a:gd name="T79" fmla="*/ 569 h 1023"/>
                <a:gd name="T80" fmla="*/ 724 w 735"/>
                <a:gd name="T81" fmla="*/ 640 h 1023"/>
                <a:gd name="T82" fmla="*/ 735 w 735"/>
                <a:gd name="T83" fmla="*/ 717 h 1023"/>
                <a:gd name="T84" fmla="*/ 704 w 735"/>
                <a:gd name="T85" fmla="*/ 857 h 1023"/>
                <a:gd name="T86" fmla="*/ 623 w 735"/>
                <a:gd name="T87" fmla="*/ 952 h 1023"/>
                <a:gd name="T88" fmla="*/ 508 w 735"/>
                <a:gd name="T89" fmla="*/ 1005 h 1023"/>
                <a:gd name="T90" fmla="*/ 376 w 735"/>
                <a:gd name="T91" fmla="*/ 1023 h 1023"/>
                <a:gd name="T92" fmla="*/ 231 w 735"/>
                <a:gd name="T93" fmla="*/ 1003 h 1023"/>
                <a:gd name="T94" fmla="*/ 113 w 735"/>
                <a:gd name="T95" fmla="*/ 940 h 1023"/>
                <a:gd name="T96" fmla="*/ 31 w 735"/>
                <a:gd name="T97" fmla="*/ 832 h 1023"/>
                <a:gd name="T98" fmla="*/ 0 w 735"/>
                <a:gd name="T99" fmla="*/ 675 h 1023"/>
                <a:gd name="T100" fmla="*/ 163 w 735"/>
                <a:gd name="T101" fmla="*/ 675 h 1023"/>
                <a:gd name="T102" fmla="*/ 163 w 735"/>
                <a:gd name="T103" fmla="*/ 674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5" h="1023">
                  <a:moveTo>
                    <a:pt x="163" y="674"/>
                  </a:moveTo>
                  <a:cubicBezTo>
                    <a:pt x="163" y="712"/>
                    <a:pt x="169" y="743"/>
                    <a:pt x="180" y="770"/>
                  </a:cubicBezTo>
                  <a:cubicBezTo>
                    <a:pt x="191" y="797"/>
                    <a:pt x="209" y="819"/>
                    <a:pt x="229" y="835"/>
                  </a:cubicBezTo>
                  <a:cubicBezTo>
                    <a:pt x="250" y="853"/>
                    <a:pt x="274" y="864"/>
                    <a:pt x="301" y="873"/>
                  </a:cubicBezTo>
                  <a:cubicBezTo>
                    <a:pt x="329" y="880"/>
                    <a:pt x="359" y="884"/>
                    <a:pt x="390" y="884"/>
                  </a:cubicBezTo>
                  <a:cubicBezTo>
                    <a:pt x="425" y="884"/>
                    <a:pt x="454" y="880"/>
                    <a:pt x="479" y="872"/>
                  </a:cubicBezTo>
                  <a:cubicBezTo>
                    <a:pt x="504" y="863"/>
                    <a:pt x="523" y="851"/>
                    <a:pt x="539" y="838"/>
                  </a:cubicBezTo>
                  <a:cubicBezTo>
                    <a:pt x="554" y="824"/>
                    <a:pt x="565" y="808"/>
                    <a:pt x="572" y="790"/>
                  </a:cubicBezTo>
                  <a:cubicBezTo>
                    <a:pt x="578" y="773"/>
                    <a:pt x="581" y="754"/>
                    <a:pt x="581" y="737"/>
                  </a:cubicBezTo>
                  <a:cubicBezTo>
                    <a:pt x="581" y="699"/>
                    <a:pt x="574" y="672"/>
                    <a:pt x="558" y="654"/>
                  </a:cubicBezTo>
                  <a:cubicBezTo>
                    <a:pt x="543" y="637"/>
                    <a:pt x="525" y="624"/>
                    <a:pt x="506" y="616"/>
                  </a:cubicBezTo>
                  <a:cubicBezTo>
                    <a:pt x="474" y="604"/>
                    <a:pt x="436" y="591"/>
                    <a:pt x="394" y="580"/>
                  </a:cubicBezTo>
                  <a:cubicBezTo>
                    <a:pt x="351" y="569"/>
                    <a:pt x="299" y="554"/>
                    <a:pt x="236" y="535"/>
                  </a:cubicBezTo>
                  <a:cubicBezTo>
                    <a:pt x="198" y="524"/>
                    <a:pt x="165" y="510"/>
                    <a:pt x="140" y="493"/>
                  </a:cubicBezTo>
                  <a:cubicBezTo>
                    <a:pt x="114" y="475"/>
                    <a:pt x="94" y="455"/>
                    <a:pt x="79" y="433"/>
                  </a:cubicBezTo>
                  <a:cubicBezTo>
                    <a:pt x="64" y="410"/>
                    <a:pt x="53" y="388"/>
                    <a:pt x="46" y="363"/>
                  </a:cubicBezTo>
                  <a:cubicBezTo>
                    <a:pt x="40" y="338"/>
                    <a:pt x="36" y="313"/>
                    <a:pt x="36" y="288"/>
                  </a:cubicBezTo>
                  <a:cubicBezTo>
                    <a:pt x="36" y="239"/>
                    <a:pt x="46" y="195"/>
                    <a:pt x="65" y="160"/>
                  </a:cubicBezTo>
                  <a:cubicBezTo>
                    <a:pt x="84" y="125"/>
                    <a:pt x="109" y="94"/>
                    <a:pt x="140" y="70"/>
                  </a:cubicBezTo>
                  <a:cubicBezTo>
                    <a:pt x="171" y="47"/>
                    <a:pt x="206" y="29"/>
                    <a:pt x="246" y="18"/>
                  </a:cubicBezTo>
                  <a:cubicBezTo>
                    <a:pt x="286" y="7"/>
                    <a:pt x="326" y="0"/>
                    <a:pt x="366" y="0"/>
                  </a:cubicBezTo>
                  <a:cubicBezTo>
                    <a:pt x="414" y="0"/>
                    <a:pt x="458" y="7"/>
                    <a:pt x="500" y="20"/>
                  </a:cubicBezTo>
                  <a:cubicBezTo>
                    <a:pt x="541" y="34"/>
                    <a:pt x="579" y="53"/>
                    <a:pt x="610" y="80"/>
                  </a:cubicBezTo>
                  <a:cubicBezTo>
                    <a:pt x="641" y="107"/>
                    <a:pt x="666" y="139"/>
                    <a:pt x="685" y="178"/>
                  </a:cubicBezTo>
                  <a:cubicBezTo>
                    <a:pt x="704" y="217"/>
                    <a:pt x="713" y="262"/>
                    <a:pt x="713" y="313"/>
                  </a:cubicBezTo>
                  <a:lnTo>
                    <a:pt x="554" y="313"/>
                  </a:lnTo>
                  <a:cubicBezTo>
                    <a:pt x="550" y="250"/>
                    <a:pt x="530" y="205"/>
                    <a:pt x="494" y="179"/>
                  </a:cubicBezTo>
                  <a:cubicBezTo>
                    <a:pt x="459" y="153"/>
                    <a:pt x="414" y="140"/>
                    <a:pt x="359" y="140"/>
                  </a:cubicBezTo>
                  <a:cubicBezTo>
                    <a:pt x="340" y="140"/>
                    <a:pt x="321" y="143"/>
                    <a:pt x="301" y="147"/>
                  </a:cubicBezTo>
                  <a:cubicBezTo>
                    <a:pt x="281" y="150"/>
                    <a:pt x="264" y="158"/>
                    <a:pt x="248" y="167"/>
                  </a:cubicBezTo>
                  <a:cubicBezTo>
                    <a:pt x="231" y="177"/>
                    <a:pt x="219" y="189"/>
                    <a:pt x="208" y="205"/>
                  </a:cubicBezTo>
                  <a:cubicBezTo>
                    <a:pt x="198" y="222"/>
                    <a:pt x="191" y="243"/>
                    <a:pt x="191" y="267"/>
                  </a:cubicBezTo>
                  <a:cubicBezTo>
                    <a:pt x="191" y="302"/>
                    <a:pt x="201" y="328"/>
                    <a:pt x="221" y="348"/>
                  </a:cubicBezTo>
                  <a:cubicBezTo>
                    <a:pt x="241" y="368"/>
                    <a:pt x="268" y="383"/>
                    <a:pt x="299" y="393"/>
                  </a:cubicBezTo>
                  <a:cubicBezTo>
                    <a:pt x="303" y="394"/>
                    <a:pt x="315" y="398"/>
                    <a:pt x="339" y="404"/>
                  </a:cubicBezTo>
                  <a:cubicBezTo>
                    <a:pt x="363" y="410"/>
                    <a:pt x="388" y="418"/>
                    <a:pt x="416" y="427"/>
                  </a:cubicBezTo>
                  <a:cubicBezTo>
                    <a:pt x="445" y="435"/>
                    <a:pt x="473" y="443"/>
                    <a:pt x="500" y="450"/>
                  </a:cubicBezTo>
                  <a:cubicBezTo>
                    <a:pt x="528" y="458"/>
                    <a:pt x="548" y="464"/>
                    <a:pt x="559" y="468"/>
                  </a:cubicBezTo>
                  <a:cubicBezTo>
                    <a:pt x="589" y="478"/>
                    <a:pt x="614" y="492"/>
                    <a:pt x="636" y="509"/>
                  </a:cubicBezTo>
                  <a:cubicBezTo>
                    <a:pt x="659" y="527"/>
                    <a:pt x="676" y="547"/>
                    <a:pt x="691" y="569"/>
                  </a:cubicBezTo>
                  <a:cubicBezTo>
                    <a:pt x="706" y="592"/>
                    <a:pt x="718" y="615"/>
                    <a:pt x="724" y="640"/>
                  </a:cubicBezTo>
                  <a:cubicBezTo>
                    <a:pt x="731" y="665"/>
                    <a:pt x="735" y="692"/>
                    <a:pt x="735" y="717"/>
                  </a:cubicBezTo>
                  <a:cubicBezTo>
                    <a:pt x="735" y="772"/>
                    <a:pt x="725" y="818"/>
                    <a:pt x="704" y="857"/>
                  </a:cubicBezTo>
                  <a:cubicBezTo>
                    <a:pt x="683" y="895"/>
                    <a:pt x="656" y="927"/>
                    <a:pt x="623" y="952"/>
                  </a:cubicBezTo>
                  <a:cubicBezTo>
                    <a:pt x="589" y="977"/>
                    <a:pt x="550" y="994"/>
                    <a:pt x="508" y="1005"/>
                  </a:cubicBezTo>
                  <a:cubicBezTo>
                    <a:pt x="465" y="1017"/>
                    <a:pt x="420" y="1023"/>
                    <a:pt x="376" y="1023"/>
                  </a:cubicBezTo>
                  <a:cubicBezTo>
                    <a:pt x="325" y="1023"/>
                    <a:pt x="276" y="1017"/>
                    <a:pt x="231" y="1003"/>
                  </a:cubicBezTo>
                  <a:cubicBezTo>
                    <a:pt x="186" y="989"/>
                    <a:pt x="146" y="968"/>
                    <a:pt x="113" y="940"/>
                  </a:cubicBezTo>
                  <a:cubicBezTo>
                    <a:pt x="79" y="912"/>
                    <a:pt x="51" y="875"/>
                    <a:pt x="31" y="832"/>
                  </a:cubicBezTo>
                  <a:cubicBezTo>
                    <a:pt x="11" y="788"/>
                    <a:pt x="0" y="735"/>
                    <a:pt x="0" y="675"/>
                  </a:cubicBezTo>
                  <a:lnTo>
                    <a:pt x="163" y="675"/>
                  </a:lnTo>
                  <a:lnTo>
                    <a:pt x="163" y="674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6490904" y="2332407"/>
              <a:ext cx="602078" cy="725338"/>
            </a:xfrm>
            <a:custGeom>
              <a:avLst/>
              <a:gdLst>
                <a:gd name="T0" fmla="*/ 474 w 619"/>
                <a:gd name="T1" fmla="*/ 256 h 746"/>
                <a:gd name="T2" fmla="*/ 426 w 619"/>
                <a:gd name="T3" fmla="*/ 157 h 746"/>
                <a:gd name="T4" fmla="*/ 324 w 619"/>
                <a:gd name="T5" fmla="*/ 124 h 746"/>
                <a:gd name="T6" fmla="*/ 264 w 619"/>
                <a:gd name="T7" fmla="*/ 134 h 746"/>
                <a:gd name="T8" fmla="*/ 206 w 619"/>
                <a:gd name="T9" fmla="*/ 172 h 746"/>
                <a:gd name="T10" fmla="*/ 162 w 619"/>
                <a:gd name="T11" fmla="*/ 250 h 746"/>
                <a:gd name="T12" fmla="*/ 144 w 619"/>
                <a:gd name="T13" fmla="*/ 381 h 746"/>
                <a:gd name="T14" fmla="*/ 154 w 619"/>
                <a:gd name="T15" fmla="*/ 469 h 746"/>
                <a:gd name="T16" fmla="*/ 184 w 619"/>
                <a:gd name="T17" fmla="*/ 546 h 746"/>
                <a:gd name="T18" fmla="*/ 238 w 619"/>
                <a:gd name="T19" fmla="*/ 601 h 746"/>
                <a:gd name="T20" fmla="*/ 318 w 619"/>
                <a:gd name="T21" fmla="*/ 622 h 746"/>
                <a:gd name="T22" fmla="*/ 423 w 619"/>
                <a:gd name="T23" fmla="*/ 580 h 746"/>
                <a:gd name="T24" fmla="*/ 474 w 619"/>
                <a:gd name="T25" fmla="*/ 461 h 746"/>
                <a:gd name="T26" fmla="*/ 618 w 619"/>
                <a:gd name="T27" fmla="*/ 461 h 746"/>
                <a:gd name="T28" fmla="*/ 522 w 619"/>
                <a:gd name="T29" fmla="*/ 672 h 746"/>
                <a:gd name="T30" fmla="*/ 318 w 619"/>
                <a:gd name="T31" fmla="*/ 746 h 746"/>
                <a:gd name="T32" fmla="*/ 182 w 619"/>
                <a:gd name="T33" fmla="*/ 719 h 746"/>
                <a:gd name="T34" fmla="*/ 83 w 619"/>
                <a:gd name="T35" fmla="*/ 642 h 746"/>
                <a:gd name="T36" fmla="*/ 22 w 619"/>
                <a:gd name="T37" fmla="*/ 526 h 746"/>
                <a:gd name="T38" fmla="*/ 0 w 619"/>
                <a:gd name="T39" fmla="*/ 381 h 746"/>
                <a:gd name="T40" fmla="*/ 21 w 619"/>
                <a:gd name="T41" fmla="*/ 232 h 746"/>
                <a:gd name="T42" fmla="*/ 82 w 619"/>
                <a:gd name="T43" fmla="*/ 111 h 746"/>
                <a:gd name="T44" fmla="*/ 183 w 619"/>
                <a:gd name="T45" fmla="*/ 30 h 746"/>
                <a:gd name="T46" fmla="*/ 324 w 619"/>
                <a:gd name="T47" fmla="*/ 0 h 746"/>
                <a:gd name="T48" fmla="*/ 433 w 619"/>
                <a:gd name="T49" fmla="*/ 16 h 746"/>
                <a:gd name="T50" fmla="*/ 524 w 619"/>
                <a:gd name="T51" fmla="*/ 64 h 746"/>
                <a:gd name="T52" fmla="*/ 589 w 619"/>
                <a:gd name="T53" fmla="*/ 144 h 746"/>
                <a:gd name="T54" fmla="*/ 619 w 619"/>
                <a:gd name="T55" fmla="*/ 257 h 746"/>
                <a:gd name="T56" fmla="*/ 474 w 619"/>
                <a:gd name="T57" fmla="*/ 257 h 746"/>
                <a:gd name="T58" fmla="*/ 474 w 619"/>
                <a:gd name="T59" fmla="*/ 25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9" h="746">
                  <a:moveTo>
                    <a:pt x="474" y="256"/>
                  </a:moveTo>
                  <a:cubicBezTo>
                    <a:pt x="468" y="212"/>
                    <a:pt x="452" y="180"/>
                    <a:pt x="426" y="157"/>
                  </a:cubicBezTo>
                  <a:cubicBezTo>
                    <a:pt x="399" y="135"/>
                    <a:pt x="366" y="124"/>
                    <a:pt x="324" y="124"/>
                  </a:cubicBezTo>
                  <a:cubicBezTo>
                    <a:pt x="306" y="124"/>
                    <a:pt x="286" y="127"/>
                    <a:pt x="264" y="134"/>
                  </a:cubicBezTo>
                  <a:cubicBezTo>
                    <a:pt x="243" y="140"/>
                    <a:pt x="224" y="154"/>
                    <a:pt x="206" y="172"/>
                  </a:cubicBezTo>
                  <a:cubicBezTo>
                    <a:pt x="188" y="191"/>
                    <a:pt x="173" y="217"/>
                    <a:pt x="162" y="250"/>
                  </a:cubicBezTo>
                  <a:cubicBezTo>
                    <a:pt x="151" y="284"/>
                    <a:pt x="144" y="327"/>
                    <a:pt x="144" y="381"/>
                  </a:cubicBezTo>
                  <a:cubicBezTo>
                    <a:pt x="144" y="410"/>
                    <a:pt x="148" y="440"/>
                    <a:pt x="154" y="469"/>
                  </a:cubicBezTo>
                  <a:cubicBezTo>
                    <a:pt x="161" y="497"/>
                    <a:pt x="171" y="524"/>
                    <a:pt x="184" y="546"/>
                  </a:cubicBezTo>
                  <a:cubicBezTo>
                    <a:pt x="198" y="569"/>
                    <a:pt x="216" y="587"/>
                    <a:pt x="238" y="601"/>
                  </a:cubicBezTo>
                  <a:cubicBezTo>
                    <a:pt x="260" y="615"/>
                    <a:pt x="287" y="622"/>
                    <a:pt x="318" y="622"/>
                  </a:cubicBezTo>
                  <a:cubicBezTo>
                    <a:pt x="360" y="622"/>
                    <a:pt x="396" y="609"/>
                    <a:pt x="423" y="580"/>
                  </a:cubicBezTo>
                  <a:cubicBezTo>
                    <a:pt x="450" y="551"/>
                    <a:pt x="468" y="512"/>
                    <a:pt x="474" y="461"/>
                  </a:cubicBezTo>
                  <a:lnTo>
                    <a:pt x="618" y="461"/>
                  </a:lnTo>
                  <a:cubicBezTo>
                    <a:pt x="604" y="554"/>
                    <a:pt x="572" y="624"/>
                    <a:pt x="522" y="672"/>
                  </a:cubicBezTo>
                  <a:cubicBezTo>
                    <a:pt x="470" y="721"/>
                    <a:pt x="403" y="746"/>
                    <a:pt x="318" y="746"/>
                  </a:cubicBezTo>
                  <a:cubicBezTo>
                    <a:pt x="267" y="746"/>
                    <a:pt x="222" y="737"/>
                    <a:pt x="182" y="719"/>
                  </a:cubicBezTo>
                  <a:cubicBezTo>
                    <a:pt x="143" y="700"/>
                    <a:pt x="109" y="675"/>
                    <a:pt x="83" y="642"/>
                  </a:cubicBezTo>
                  <a:cubicBezTo>
                    <a:pt x="55" y="610"/>
                    <a:pt x="36" y="571"/>
                    <a:pt x="22" y="526"/>
                  </a:cubicBezTo>
                  <a:cubicBezTo>
                    <a:pt x="8" y="481"/>
                    <a:pt x="0" y="434"/>
                    <a:pt x="0" y="381"/>
                  </a:cubicBezTo>
                  <a:cubicBezTo>
                    <a:pt x="0" y="328"/>
                    <a:pt x="7" y="278"/>
                    <a:pt x="21" y="232"/>
                  </a:cubicBezTo>
                  <a:cubicBezTo>
                    <a:pt x="34" y="186"/>
                    <a:pt x="54" y="145"/>
                    <a:pt x="82" y="111"/>
                  </a:cubicBezTo>
                  <a:cubicBezTo>
                    <a:pt x="109" y="77"/>
                    <a:pt x="142" y="50"/>
                    <a:pt x="183" y="30"/>
                  </a:cubicBezTo>
                  <a:cubicBezTo>
                    <a:pt x="223" y="10"/>
                    <a:pt x="271" y="0"/>
                    <a:pt x="324" y="0"/>
                  </a:cubicBezTo>
                  <a:cubicBezTo>
                    <a:pt x="362" y="0"/>
                    <a:pt x="398" y="5"/>
                    <a:pt x="433" y="16"/>
                  </a:cubicBezTo>
                  <a:cubicBezTo>
                    <a:pt x="467" y="26"/>
                    <a:pt x="498" y="42"/>
                    <a:pt x="524" y="64"/>
                  </a:cubicBezTo>
                  <a:cubicBezTo>
                    <a:pt x="550" y="85"/>
                    <a:pt x="573" y="111"/>
                    <a:pt x="589" y="144"/>
                  </a:cubicBezTo>
                  <a:cubicBezTo>
                    <a:pt x="605" y="176"/>
                    <a:pt x="617" y="214"/>
                    <a:pt x="619" y="257"/>
                  </a:cubicBezTo>
                  <a:lnTo>
                    <a:pt x="474" y="257"/>
                  </a:lnTo>
                  <a:lnTo>
                    <a:pt x="474" y="256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16"/>
            <p:cNvSpPr>
              <a:spLocks noEditPoints="1"/>
            </p:cNvSpPr>
            <p:nvPr/>
          </p:nvSpPr>
          <p:spPr bwMode="auto">
            <a:xfrm>
              <a:off x="7176122" y="2334777"/>
              <a:ext cx="644744" cy="722968"/>
            </a:xfrm>
            <a:custGeom>
              <a:avLst/>
              <a:gdLst>
                <a:gd name="T0" fmla="*/ 331 w 662"/>
                <a:gd name="T1" fmla="*/ 744 h 744"/>
                <a:gd name="T2" fmla="*/ 191 w 662"/>
                <a:gd name="T3" fmla="*/ 717 h 744"/>
                <a:gd name="T4" fmla="*/ 87 w 662"/>
                <a:gd name="T5" fmla="*/ 639 h 744"/>
                <a:gd name="T6" fmla="*/ 22 w 662"/>
                <a:gd name="T7" fmla="*/ 522 h 744"/>
                <a:gd name="T8" fmla="*/ 0 w 662"/>
                <a:gd name="T9" fmla="*/ 372 h 744"/>
                <a:gd name="T10" fmla="*/ 22 w 662"/>
                <a:gd name="T11" fmla="*/ 223 h 744"/>
                <a:gd name="T12" fmla="*/ 87 w 662"/>
                <a:gd name="T13" fmla="*/ 105 h 744"/>
                <a:gd name="T14" fmla="*/ 191 w 662"/>
                <a:gd name="T15" fmla="*/ 28 h 744"/>
                <a:gd name="T16" fmla="*/ 331 w 662"/>
                <a:gd name="T17" fmla="*/ 0 h 744"/>
                <a:gd name="T18" fmla="*/ 471 w 662"/>
                <a:gd name="T19" fmla="*/ 28 h 744"/>
                <a:gd name="T20" fmla="*/ 575 w 662"/>
                <a:gd name="T21" fmla="*/ 105 h 744"/>
                <a:gd name="T22" fmla="*/ 640 w 662"/>
                <a:gd name="T23" fmla="*/ 223 h 744"/>
                <a:gd name="T24" fmla="*/ 662 w 662"/>
                <a:gd name="T25" fmla="*/ 372 h 744"/>
                <a:gd name="T26" fmla="*/ 640 w 662"/>
                <a:gd name="T27" fmla="*/ 522 h 744"/>
                <a:gd name="T28" fmla="*/ 575 w 662"/>
                <a:gd name="T29" fmla="*/ 639 h 744"/>
                <a:gd name="T30" fmla="*/ 471 w 662"/>
                <a:gd name="T31" fmla="*/ 717 h 744"/>
                <a:gd name="T32" fmla="*/ 331 w 662"/>
                <a:gd name="T33" fmla="*/ 744 h 744"/>
                <a:gd name="T34" fmla="*/ 331 w 662"/>
                <a:gd name="T35" fmla="*/ 620 h 744"/>
                <a:gd name="T36" fmla="*/ 415 w 662"/>
                <a:gd name="T37" fmla="*/ 598 h 744"/>
                <a:gd name="T38" fmla="*/ 473 w 662"/>
                <a:gd name="T39" fmla="*/ 540 h 744"/>
                <a:gd name="T40" fmla="*/ 507 w 662"/>
                <a:gd name="T41" fmla="*/ 460 h 744"/>
                <a:gd name="T42" fmla="*/ 518 w 662"/>
                <a:gd name="T43" fmla="*/ 369 h 744"/>
                <a:gd name="T44" fmla="*/ 507 w 662"/>
                <a:gd name="T45" fmla="*/ 279 h 744"/>
                <a:gd name="T46" fmla="*/ 473 w 662"/>
                <a:gd name="T47" fmla="*/ 199 h 744"/>
                <a:gd name="T48" fmla="*/ 415 w 662"/>
                <a:gd name="T49" fmla="*/ 143 h 744"/>
                <a:gd name="T50" fmla="*/ 331 w 662"/>
                <a:gd name="T51" fmla="*/ 120 h 744"/>
                <a:gd name="T52" fmla="*/ 247 w 662"/>
                <a:gd name="T53" fmla="*/ 143 h 744"/>
                <a:gd name="T54" fmla="*/ 188 w 662"/>
                <a:gd name="T55" fmla="*/ 199 h 744"/>
                <a:gd name="T56" fmla="*/ 154 w 662"/>
                <a:gd name="T57" fmla="*/ 279 h 744"/>
                <a:gd name="T58" fmla="*/ 143 w 662"/>
                <a:gd name="T59" fmla="*/ 369 h 744"/>
                <a:gd name="T60" fmla="*/ 154 w 662"/>
                <a:gd name="T61" fmla="*/ 460 h 744"/>
                <a:gd name="T62" fmla="*/ 188 w 662"/>
                <a:gd name="T63" fmla="*/ 540 h 744"/>
                <a:gd name="T64" fmla="*/ 247 w 662"/>
                <a:gd name="T65" fmla="*/ 598 h 744"/>
                <a:gd name="T66" fmla="*/ 331 w 662"/>
                <a:gd name="T67" fmla="*/ 62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2" h="744">
                  <a:moveTo>
                    <a:pt x="331" y="744"/>
                  </a:moveTo>
                  <a:cubicBezTo>
                    <a:pt x="278" y="744"/>
                    <a:pt x="232" y="735"/>
                    <a:pt x="191" y="717"/>
                  </a:cubicBezTo>
                  <a:cubicBezTo>
                    <a:pt x="150" y="698"/>
                    <a:pt x="116" y="672"/>
                    <a:pt x="87" y="639"/>
                  </a:cubicBezTo>
                  <a:cubicBezTo>
                    <a:pt x="58" y="607"/>
                    <a:pt x="37" y="567"/>
                    <a:pt x="22" y="522"/>
                  </a:cubicBezTo>
                  <a:cubicBezTo>
                    <a:pt x="7" y="477"/>
                    <a:pt x="0" y="425"/>
                    <a:pt x="0" y="372"/>
                  </a:cubicBezTo>
                  <a:cubicBezTo>
                    <a:pt x="0" y="318"/>
                    <a:pt x="7" y="268"/>
                    <a:pt x="22" y="223"/>
                  </a:cubicBezTo>
                  <a:cubicBezTo>
                    <a:pt x="37" y="178"/>
                    <a:pt x="58" y="138"/>
                    <a:pt x="87" y="105"/>
                  </a:cubicBezTo>
                  <a:cubicBezTo>
                    <a:pt x="116" y="73"/>
                    <a:pt x="150" y="47"/>
                    <a:pt x="191" y="28"/>
                  </a:cubicBezTo>
                  <a:cubicBezTo>
                    <a:pt x="232" y="9"/>
                    <a:pt x="278" y="0"/>
                    <a:pt x="331" y="0"/>
                  </a:cubicBezTo>
                  <a:cubicBezTo>
                    <a:pt x="383" y="0"/>
                    <a:pt x="430" y="9"/>
                    <a:pt x="471" y="28"/>
                  </a:cubicBezTo>
                  <a:cubicBezTo>
                    <a:pt x="512" y="47"/>
                    <a:pt x="546" y="73"/>
                    <a:pt x="575" y="105"/>
                  </a:cubicBezTo>
                  <a:cubicBezTo>
                    <a:pt x="603" y="138"/>
                    <a:pt x="625" y="178"/>
                    <a:pt x="640" y="223"/>
                  </a:cubicBezTo>
                  <a:cubicBezTo>
                    <a:pt x="655" y="269"/>
                    <a:pt x="662" y="318"/>
                    <a:pt x="662" y="372"/>
                  </a:cubicBezTo>
                  <a:cubicBezTo>
                    <a:pt x="662" y="427"/>
                    <a:pt x="655" y="477"/>
                    <a:pt x="640" y="522"/>
                  </a:cubicBezTo>
                  <a:cubicBezTo>
                    <a:pt x="625" y="568"/>
                    <a:pt x="603" y="607"/>
                    <a:pt x="575" y="639"/>
                  </a:cubicBezTo>
                  <a:cubicBezTo>
                    <a:pt x="546" y="672"/>
                    <a:pt x="512" y="698"/>
                    <a:pt x="471" y="717"/>
                  </a:cubicBezTo>
                  <a:cubicBezTo>
                    <a:pt x="430" y="734"/>
                    <a:pt x="383" y="744"/>
                    <a:pt x="331" y="744"/>
                  </a:cubicBezTo>
                  <a:close/>
                  <a:moveTo>
                    <a:pt x="331" y="620"/>
                  </a:moveTo>
                  <a:cubicBezTo>
                    <a:pt x="363" y="620"/>
                    <a:pt x="391" y="613"/>
                    <a:pt x="415" y="598"/>
                  </a:cubicBezTo>
                  <a:cubicBezTo>
                    <a:pt x="438" y="583"/>
                    <a:pt x="457" y="564"/>
                    <a:pt x="473" y="540"/>
                  </a:cubicBezTo>
                  <a:cubicBezTo>
                    <a:pt x="488" y="517"/>
                    <a:pt x="500" y="490"/>
                    <a:pt x="507" y="460"/>
                  </a:cubicBezTo>
                  <a:cubicBezTo>
                    <a:pt x="515" y="430"/>
                    <a:pt x="518" y="400"/>
                    <a:pt x="518" y="369"/>
                  </a:cubicBezTo>
                  <a:cubicBezTo>
                    <a:pt x="518" y="339"/>
                    <a:pt x="515" y="309"/>
                    <a:pt x="507" y="279"/>
                  </a:cubicBezTo>
                  <a:cubicBezTo>
                    <a:pt x="500" y="249"/>
                    <a:pt x="488" y="223"/>
                    <a:pt x="473" y="199"/>
                  </a:cubicBezTo>
                  <a:cubicBezTo>
                    <a:pt x="458" y="175"/>
                    <a:pt x="438" y="157"/>
                    <a:pt x="415" y="143"/>
                  </a:cubicBezTo>
                  <a:cubicBezTo>
                    <a:pt x="391" y="128"/>
                    <a:pt x="363" y="120"/>
                    <a:pt x="331" y="120"/>
                  </a:cubicBezTo>
                  <a:cubicBezTo>
                    <a:pt x="298" y="120"/>
                    <a:pt x="271" y="128"/>
                    <a:pt x="247" y="143"/>
                  </a:cubicBezTo>
                  <a:cubicBezTo>
                    <a:pt x="223" y="158"/>
                    <a:pt x="205" y="177"/>
                    <a:pt x="188" y="199"/>
                  </a:cubicBezTo>
                  <a:cubicBezTo>
                    <a:pt x="173" y="223"/>
                    <a:pt x="162" y="249"/>
                    <a:pt x="154" y="279"/>
                  </a:cubicBezTo>
                  <a:cubicBezTo>
                    <a:pt x="147" y="309"/>
                    <a:pt x="143" y="339"/>
                    <a:pt x="143" y="369"/>
                  </a:cubicBezTo>
                  <a:cubicBezTo>
                    <a:pt x="143" y="400"/>
                    <a:pt x="147" y="430"/>
                    <a:pt x="154" y="460"/>
                  </a:cubicBezTo>
                  <a:cubicBezTo>
                    <a:pt x="162" y="490"/>
                    <a:pt x="173" y="517"/>
                    <a:pt x="188" y="540"/>
                  </a:cubicBezTo>
                  <a:cubicBezTo>
                    <a:pt x="203" y="564"/>
                    <a:pt x="223" y="583"/>
                    <a:pt x="247" y="598"/>
                  </a:cubicBezTo>
                  <a:cubicBezTo>
                    <a:pt x="271" y="613"/>
                    <a:pt x="298" y="620"/>
                    <a:pt x="331" y="620"/>
                  </a:cubicBez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5" name="Freeform 17"/>
            <p:cNvSpPr>
              <a:spLocks/>
            </p:cNvSpPr>
            <p:nvPr/>
          </p:nvSpPr>
          <p:spPr bwMode="auto">
            <a:xfrm>
              <a:off x="7937017" y="2351369"/>
              <a:ext cx="557040" cy="706375"/>
            </a:xfrm>
            <a:custGeom>
              <a:avLst/>
              <a:gdLst>
                <a:gd name="T0" fmla="*/ 574 w 574"/>
                <a:gd name="T1" fmla="*/ 707 h 726"/>
                <a:gd name="T2" fmla="*/ 433 w 574"/>
                <a:gd name="T3" fmla="*/ 707 h 726"/>
                <a:gd name="T4" fmla="*/ 433 w 574"/>
                <a:gd name="T5" fmla="*/ 608 h 726"/>
                <a:gd name="T6" fmla="*/ 430 w 574"/>
                <a:gd name="T7" fmla="*/ 608 h 726"/>
                <a:gd name="T8" fmla="*/ 351 w 574"/>
                <a:gd name="T9" fmla="*/ 693 h 726"/>
                <a:gd name="T10" fmla="*/ 244 w 574"/>
                <a:gd name="T11" fmla="*/ 726 h 726"/>
                <a:gd name="T12" fmla="*/ 58 w 574"/>
                <a:gd name="T13" fmla="*/ 657 h 726"/>
                <a:gd name="T14" fmla="*/ 0 w 574"/>
                <a:gd name="T15" fmla="*/ 448 h 726"/>
                <a:gd name="T16" fmla="*/ 0 w 574"/>
                <a:gd name="T17" fmla="*/ 0 h 726"/>
                <a:gd name="T18" fmla="*/ 144 w 574"/>
                <a:gd name="T19" fmla="*/ 0 h 726"/>
                <a:gd name="T20" fmla="*/ 144 w 574"/>
                <a:gd name="T21" fmla="*/ 433 h 726"/>
                <a:gd name="T22" fmla="*/ 176 w 574"/>
                <a:gd name="T23" fmla="*/ 565 h 726"/>
                <a:gd name="T24" fmla="*/ 269 w 574"/>
                <a:gd name="T25" fmla="*/ 603 h 726"/>
                <a:gd name="T26" fmla="*/ 345 w 574"/>
                <a:gd name="T27" fmla="*/ 588 h 726"/>
                <a:gd name="T28" fmla="*/ 394 w 574"/>
                <a:gd name="T29" fmla="*/ 548 h 726"/>
                <a:gd name="T30" fmla="*/ 421 w 574"/>
                <a:gd name="T31" fmla="*/ 487 h 726"/>
                <a:gd name="T32" fmla="*/ 430 w 574"/>
                <a:gd name="T33" fmla="*/ 411 h 726"/>
                <a:gd name="T34" fmla="*/ 430 w 574"/>
                <a:gd name="T35" fmla="*/ 0 h 726"/>
                <a:gd name="T36" fmla="*/ 574 w 574"/>
                <a:gd name="T37" fmla="*/ 0 h 726"/>
                <a:gd name="T38" fmla="*/ 574 w 574"/>
                <a:gd name="T39" fmla="*/ 707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4" h="726">
                  <a:moveTo>
                    <a:pt x="574" y="707"/>
                  </a:moveTo>
                  <a:lnTo>
                    <a:pt x="433" y="707"/>
                  </a:lnTo>
                  <a:lnTo>
                    <a:pt x="433" y="608"/>
                  </a:lnTo>
                  <a:lnTo>
                    <a:pt x="430" y="608"/>
                  </a:lnTo>
                  <a:cubicBezTo>
                    <a:pt x="413" y="643"/>
                    <a:pt x="386" y="672"/>
                    <a:pt x="351" y="693"/>
                  </a:cubicBezTo>
                  <a:cubicBezTo>
                    <a:pt x="316" y="715"/>
                    <a:pt x="280" y="726"/>
                    <a:pt x="244" y="726"/>
                  </a:cubicBezTo>
                  <a:cubicBezTo>
                    <a:pt x="158" y="726"/>
                    <a:pt x="95" y="703"/>
                    <a:pt x="58" y="657"/>
                  </a:cubicBezTo>
                  <a:cubicBezTo>
                    <a:pt x="19" y="611"/>
                    <a:pt x="0" y="541"/>
                    <a:pt x="0" y="448"/>
                  </a:cubicBezTo>
                  <a:lnTo>
                    <a:pt x="0" y="0"/>
                  </a:lnTo>
                  <a:lnTo>
                    <a:pt x="144" y="0"/>
                  </a:lnTo>
                  <a:lnTo>
                    <a:pt x="144" y="433"/>
                  </a:lnTo>
                  <a:cubicBezTo>
                    <a:pt x="144" y="496"/>
                    <a:pt x="155" y="540"/>
                    <a:pt x="176" y="565"/>
                  </a:cubicBezTo>
                  <a:cubicBezTo>
                    <a:pt x="199" y="590"/>
                    <a:pt x="229" y="603"/>
                    <a:pt x="269" y="603"/>
                  </a:cubicBezTo>
                  <a:cubicBezTo>
                    <a:pt x="299" y="603"/>
                    <a:pt x="325" y="598"/>
                    <a:pt x="345" y="588"/>
                  </a:cubicBezTo>
                  <a:cubicBezTo>
                    <a:pt x="365" y="578"/>
                    <a:pt x="381" y="565"/>
                    <a:pt x="394" y="548"/>
                  </a:cubicBezTo>
                  <a:cubicBezTo>
                    <a:pt x="406" y="531"/>
                    <a:pt x="415" y="511"/>
                    <a:pt x="421" y="487"/>
                  </a:cubicBezTo>
                  <a:cubicBezTo>
                    <a:pt x="426" y="463"/>
                    <a:pt x="430" y="438"/>
                    <a:pt x="430" y="411"/>
                  </a:cubicBezTo>
                  <a:lnTo>
                    <a:pt x="430" y="0"/>
                  </a:lnTo>
                  <a:lnTo>
                    <a:pt x="574" y="0"/>
                  </a:lnTo>
                  <a:lnTo>
                    <a:pt x="574" y="707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8577886" y="2140408"/>
              <a:ext cx="379262" cy="917339"/>
            </a:xfrm>
            <a:custGeom>
              <a:avLst/>
              <a:gdLst>
                <a:gd name="T0" fmla="*/ 0 w 391"/>
                <a:gd name="T1" fmla="*/ 217 h 944"/>
                <a:gd name="T2" fmla="*/ 111 w 391"/>
                <a:gd name="T3" fmla="*/ 217 h 944"/>
                <a:gd name="T4" fmla="*/ 111 w 391"/>
                <a:gd name="T5" fmla="*/ 0 h 944"/>
                <a:gd name="T6" fmla="*/ 258 w 391"/>
                <a:gd name="T7" fmla="*/ 0 h 944"/>
                <a:gd name="T8" fmla="*/ 258 w 391"/>
                <a:gd name="T9" fmla="*/ 217 h 944"/>
                <a:gd name="T10" fmla="*/ 390 w 391"/>
                <a:gd name="T11" fmla="*/ 217 h 944"/>
                <a:gd name="T12" fmla="*/ 390 w 391"/>
                <a:gd name="T13" fmla="*/ 335 h 944"/>
                <a:gd name="T14" fmla="*/ 258 w 391"/>
                <a:gd name="T15" fmla="*/ 335 h 944"/>
                <a:gd name="T16" fmla="*/ 258 w 391"/>
                <a:gd name="T17" fmla="*/ 720 h 944"/>
                <a:gd name="T18" fmla="*/ 260 w 391"/>
                <a:gd name="T19" fmla="*/ 764 h 944"/>
                <a:gd name="T20" fmla="*/ 269 w 391"/>
                <a:gd name="T21" fmla="*/ 795 h 944"/>
                <a:gd name="T22" fmla="*/ 290 w 391"/>
                <a:gd name="T23" fmla="*/ 814 h 944"/>
                <a:gd name="T24" fmla="*/ 329 w 391"/>
                <a:gd name="T25" fmla="*/ 820 h 944"/>
                <a:gd name="T26" fmla="*/ 360 w 391"/>
                <a:gd name="T27" fmla="*/ 819 h 944"/>
                <a:gd name="T28" fmla="*/ 391 w 391"/>
                <a:gd name="T29" fmla="*/ 814 h 944"/>
                <a:gd name="T30" fmla="*/ 391 w 391"/>
                <a:gd name="T31" fmla="*/ 937 h 944"/>
                <a:gd name="T32" fmla="*/ 344 w 391"/>
                <a:gd name="T33" fmla="*/ 942 h 944"/>
                <a:gd name="T34" fmla="*/ 296 w 391"/>
                <a:gd name="T35" fmla="*/ 944 h 944"/>
                <a:gd name="T36" fmla="*/ 203 w 391"/>
                <a:gd name="T37" fmla="*/ 933 h 944"/>
                <a:gd name="T38" fmla="*/ 148 w 391"/>
                <a:gd name="T39" fmla="*/ 898 h 944"/>
                <a:gd name="T40" fmla="*/ 120 w 391"/>
                <a:gd name="T41" fmla="*/ 840 h 944"/>
                <a:gd name="T42" fmla="*/ 111 w 391"/>
                <a:gd name="T43" fmla="*/ 760 h 944"/>
                <a:gd name="T44" fmla="*/ 111 w 391"/>
                <a:gd name="T45" fmla="*/ 335 h 944"/>
                <a:gd name="T46" fmla="*/ 0 w 391"/>
                <a:gd name="T47" fmla="*/ 335 h 944"/>
                <a:gd name="T48" fmla="*/ 0 w 391"/>
                <a:gd name="T49" fmla="*/ 217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1" h="944">
                  <a:moveTo>
                    <a:pt x="0" y="217"/>
                  </a:moveTo>
                  <a:lnTo>
                    <a:pt x="111" y="217"/>
                  </a:lnTo>
                  <a:lnTo>
                    <a:pt x="111" y="0"/>
                  </a:lnTo>
                  <a:lnTo>
                    <a:pt x="258" y="0"/>
                  </a:lnTo>
                  <a:lnTo>
                    <a:pt x="258" y="217"/>
                  </a:lnTo>
                  <a:lnTo>
                    <a:pt x="390" y="217"/>
                  </a:lnTo>
                  <a:lnTo>
                    <a:pt x="390" y="335"/>
                  </a:lnTo>
                  <a:lnTo>
                    <a:pt x="258" y="335"/>
                  </a:lnTo>
                  <a:lnTo>
                    <a:pt x="258" y="720"/>
                  </a:lnTo>
                  <a:cubicBezTo>
                    <a:pt x="258" y="737"/>
                    <a:pt x="259" y="752"/>
                    <a:pt x="260" y="764"/>
                  </a:cubicBezTo>
                  <a:cubicBezTo>
                    <a:pt x="261" y="777"/>
                    <a:pt x="264" y="787"/>
                    <a:pt x="269" y="795"/>
                  </a:cubicBezTo>
                  <a:cubicBezTo>
                    <a:pt x="274" y="804"/>
                    <a:pt x="280" y="810"/>
                    <a:pt x="290" y="814"/>
                  </a:cubicBezTo>
                  <a:cubicBezTo>
                    <a:pt x="300" y="818"/>
                    <a:pt x="313" y="820"/>
                    <a:pt x="329" y="820"/>
                  </a:cubicBezTo>
                  <a:cubicBezTo>
                    <a:pt x="339" y="820"/>
                    <a:pt x="349" y="820"/>
                    <a:pt x="360" y="819"/>
                  </a:cubicBezTo>
                  <a:cubicBezTo>
                    <a:pt x="370" y="819"/>
                    <a:pt x="380" y="817"/>
                    <a:pt x="391" y="814"/>
                  </a:cubicBezTo>
                  <a:lnTo>
                    <a:pt x="391" y="937"/>
                  </a:lnTo>
                  <a:cubicBezTo>
                    <a:pt x="375" y="938"/>
                    <a:pt x="359" y="940"/>
                    <a:pt x="344" y="942"/>
                  </a:cubicBezTo>
                  <a:cubicBezTo>
                    <a:pt x="329" y="943"/>
                    <a:pt x="313" y="944"/>
                    <a:pt x="296" y="944"/>
                  </a:cubicBezTo>
                  <a:cubicBezTo>
                    <a:pt x="258" y="944"/>
                    <a:pt x="226" y="940"/>
                    <a:pt x="203" y="933"/>
                  </a:cubicBezTo>
                  <a:cubicBezTo>
                    <a:pt x="179" y="925"/>
                    <a:pt x="160" y="913"/>
                    <a:pt x="148" y="898"/>
                  </a:cubicBezTo>
                  <a:cubicBezTo>
                    <a:pt x="134" y="883"/>
                    <a:pt x="125" y="863"/>
                    <a:pt x="120" y="840"/>
                  </a:cubicBezTo>
                  <a:cubicBezTo>
                    <a:pt x="115" y="817"/>
                    <a:pt x="113" y="790"/>
                    <a:pt x="111" y="760"/>
                  </a:cubicBezTo>
                  <a:lnTo>
                    <a:pt x="111" y="335"/>
                  </a:lnTo>
                  <a:lnTo>
                    <a:pt x="0" y="335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17"/>
            <p:cNvSpPr>
              <a:spLocks noEditPoints="1"/>
            </p:cNvSpPr>
            <p:nvPr/>
          </p:nvSpPr>
          <p:spPr bwMode="auto">
            <a:xfrm>
              <a:off x="8944016" y="2104842"/>
              <a:ext cx="160336" cy="158905"/>
            </a:xfrm>
            <a:custGeom>
              <a:avLst/>
              <a:gdLst>
                <a:gd name="T0" fmla="*/ 755 w 755"/>
                <a:gd name="T1" fmla="*/ 368 h 740"/>
                <a:gd name="T2" fmla="*/ 378 w 755"/>
                <a:gd name="T3" fmla="*/ 740 h 740"/>
                <a:gd name="T4" fmla="*/ 0 w 755"/>
                <a:gd name="T5" fmla="*/ 368 h 740"/>
                <a:gd name="T6" fmla="*/ 378 w 755"/>
                <a:gd name="T7" fmla="*/ 0 h 740"/>
                <a:gd name="T8" fmla="*/ 755 w 755"/>
                <a:gd name="T9" fmla="*/ 368 h 740"/>
                <a:gd name="T10" fmla="*/ 94 w 755"/>
                <a:gd name="T11" fmla="*/ 368 h 740"/>
                <a:gd name="T12" fmla="*/ 381 w 755"/>
                <a:gd name="T13" fmla="*/ 661 h 740"/>
                <a:gd name="T14" fmla="*/ 661 w 755"/>
                <a:gd name="T15" fmla="*/ 370 h 740"/>
                <a:gd name="T16" fmla="*/ 379 w 755"/>
                <a:gd name="T17" fmla="*/ 74 h 740"/>
                <a:gd name="T18" fmla="*/ 94 w 755"/>
                <a:gd name="T19" fmla="*/ 368 h 740"/>
                <a:gd name="T20" fmla="*/ 320 w 755"/>
                <a:gd name="T21" fmla="*/ 560 h 740"/>
                <a:gd name="T22" fmla="*/ 235 w 755"/>
                <a:gd name="T23" fmla="*/ 560 h 740"/>
                <a:gd name="T24" fmla="*/ 235 w 755"/>
                <a:gd name="T25" fmla="*/ 193 h 740"/>
                <a:gd name="T26" fmla="*/ 376 w 755"/>
                <a:gd name="T27" fmla="*/ 181 h 740"/>
                <a:gd name="T28" fmla="*/ 504 w 755"/>
                <a:gd name="T29" fmla="*/ 208 h 740"/>
                <a:gd name="T30" fmla="*/ 540 w 755"/>
                <a:gd name="T31" fmla="*/ 289 h 740"/>
                <a:gd name="T32" fmla="*/ 464 w 755"/>
                <a:gd name="T33" fmla="*/ 374 h 740"/>
                <a:gd name="T34" fmla="*/ 464 w 755"/>
                <a:gd name="T35" fmla="*/ 379 h 740"/>
                <a:gd name="T36" fmla="*/ 531 w 755"/>
                <a:gd name="T37" fmla="*/ 468 h 740"/>
                <a:gd name="T38" fmla="*/ 558 w 755"/>
                <a:gd name="T39" fmla="*/ 560 h 740"/>
                <a:gd name="T40" fmla="*/ 466 w 755"/>
                <a:gd name="T41" fmla="*/ 560 h 740"/>
                <a:gd name="T42" fmla="*/ 437 w 755"/>
                <a:gd name="T43" fmla="*/ 471 h 740"/>
                <a:gd name="T44" fmla="*/ 361 w 755"/>
                <a:gd name="T45" fmla="*/ 412 h 740"/>
                <a:gd name="T46" fmla="*/ 320 w 755"/>
                <a:gd name="T47" fmla="*/ 412 h 740"/>
                <a:gd name="T48" fmla="*/ 320 w 755"/>
                <a:gd name="T49" fmla="*/ 560 h 740"/>
                <a:gd name="T50" fmla="*/ 322 w 755"/>
                <a:gd name="T51" fmla="*/ 352 h 740"/>
                <a:gd name="T52" fmla="*/ 363 w 755"/>
                <a:gd name="T53" fmla="*/ 352 h 740"/>
                <a:gd name="T54" fmla="*/ 448 w 755"/>
                <a:gd name="T55" fmla="*/ 298 h 740"/>
                <a:gd name="T56" fmla="*/ 369 w 755"/>
                <a:gd name="T57" fmla="*/ 242 h 740"/>
                <a:gd name="T58" fmla="*/ 322 w 755"/>
                <a:gd name="T59" fmla="*/ 247 h 740"/>
                <a:gd name="T60" fmla="*/ 322 w 755"/>
                <a:gd name="T61" fmla="*/ 352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5" h="740">
                  <a:moveTo>
                    <a:pt x="755" y="368"/>
                  </a:moveTo>
                  <a:cubicBezTo>
                    <a:pt x="755" y="576"/>
                    <a:pt x="591" y="740"/>
                    <a:pt x="378" y="740"/>
                  </a:cubicBezTo>
                  <a:cubicBezTo>
                    <a:pt x="168" y="740"/>
                    <a:pt x="0" y="576"/>
                    <a:pt x="0" y="368"/>
                  </a:cubicBezTo>
                  <a:cubicBezTo>
                    <a:pt x="0" y="164"/>
                    <a:pt x="168" y="0"/>
                    <a:pt x="378" y="0"/>
                  </a:cubicBezTo>
                  <a:cubicBezTo>
                    <a:pt x="591" y="0"/>
                    <a:pt x="755" y="164"/>
                    <a:pt x="755" y="368"/>
                  </a:cubicBezTo>
                  <a:close/>
                  <a:moveTo>
                    <a:pt x="94" y="368"/>
                  </a:moveTo>
                  <a:cubicBezTo>
                    <a:pt x="94" y="531"/>
                    <a:pt x="215" y="661"/>
                    <a:pt x="381" y="661"/>
                  </a:cubicBezTo>
                  <a:cubicBezTo>
                    <a:pt x="543" y="661"/>
                    <a:pt x="661" y="531"/>
                    <a:pt x="661" y="370"/>
                  </a:cubicBezTo>
                  <a:cubicBezTo>
                    <a:pt x="661" y="206"/>
                    <a:pt x="543" y="74"/>
                    <a:pt x="379" y="74"/>
                  </a:cubicBezTo>
                  <a:cubicBezTo>
                    <a:pt x="215" y="74"/>
                    <a:pt x="94" y="206"/>
                    <a:pt x="94" y="368"/>
                  </a:cubicBezTo>
                  <a:close/>
                  <a:moveTo>
                    <a:pt x="320" y="560"/>
                  </a:moveTo>
                  <a:lnTo>
                    <a:pt x="235" y="560"/>
                  </a:lnTo>
                  <a:lnTo>
                    <a:pt x="235" y="193"/>
                  </a:lnTo>
                  <a:cubicBezTo>
                    <a:pt x="281" y="185"/>
                    <a:pt x="329" y="181"/>
                    <a:pt x="376" y="181"/>
                  </a:cubicBezTo>
                  <a:cubicBezTo>
                    <a:pt x="446" y="181"/>
                    <a:pt x="477" y="193"/>
                    <a:pt x="504" y="208"/>
                  </a:cubicBezTo>
                  <a:cubicBezTo>
                    <a:pt x="527" y="228"/>
                    <a:pt x="541" y="258"/>
                    <a:pt x="540" y="289"/>
                  </a:cubicBezTo>
                  <a:cubicBezTo>
                    <a:pt x="540" y="329"/>
                    <a:pt x="508" y="361"/>
                    <a:pt x="464" y="374"/>
                  </a:cubicBezTo>
                  <a:lnTo>
                    <a:pt x="464" y="379"/>
                  </a:lnTo>
                  <a:cubicBezTo>
                    <a:pt x="499" y="392"/>
                    <a:pt x="520" y="419"/>
                    <a:pt x="531" y="468"/>
                  </a:cubicBezTo>
                  <a:cubicBezTo>
                    <a:pt x="542" y="524"/>
                    <a:pt x="549" y="547"/>
                    <a:pt x="558" y="560"/>
                  </a:cubicBezTo>
                  <a:lnTo>
                    <a:pt x="466" y="560"/>
                  </a:lnTo>
                  <a:cubicBezTo>
                    <a:pt x="455" y="547"/>
                    <a:pt x="448" y="513"/>
                    <a:pt x="437" y="471"/>
                  </a:cubicBezTo>
                  <a:cubicBezTo>
                    <a:pt x="430" y="430"/>
                    <a:pt x="408" y="412"/>
                    <a:pt x="361" y="412"/>
                  </a:cubicBezTo>
                  <a:lnTo>
                    <a:pt x="320" y="412"/>
                  </a:lnTo>
                  <a:lnTo>
                    <a:pt x="320" y="560"/>
                  </a:lnTo>
                  <a:close/>
                  <a:moveTo>
                    <a:pt x="322" y="352"/>
                  </a:moveTo>
                  <a:lnTo>
                    <a:pt x="363" y="352"/>
                  </a:lnTo>
                  <a:cubicBezTo>
                    <a:pt x="410" y="352"/>
                    <a:pt x="448" y="336"/>
                    <a:pt x="448" y="298"/>
                  </a:cubicBezTo>
                  <a:cubicBezTo>
                    <a:pt x="448" y="265"/>
                    <a:pt x="423" y="242"/>
                    <a:pt x="369" y="242"/>
                  </a:cubicBezTo>
                  <a:cubicBezTo>
                    <a:pt x="353" y="242"/>
                    <a:pt x="338" y="243"/>
                    <a:pt x="322" y="247"/>
                  </a:cubicBezTo>
                  <a:lnTo>
                    <a:pt x="322" y="352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06289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35" name="Straight Connector 34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1122895"/>
            <a:ext cx="8534401" cy="333372"/>
          </a:xfrm>
        </p:spPr>
        <p:txBody>
          <a:bodyPr/>
          <a:lstStyle>
            <a:lvl1pPr>
              <a:tabLst>
                <a:tab pos="306756" algn="l"/>
                <a:tab pos="456949" algn="l"/>
              </a:tabLst>
              <a:defRPr sz="1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 bwMode="gray">
          <a:xfrm>
            <a:off x="609600" y="1839394"/>
            <a:ext cx="10962640" cy="4339167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>
            <a:lvl1pPr marL="243719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>
                <a:solidFill>
                  <a:schemeClr val="tx1"/>
                </a:solidFill>
              </a:defRPr>
            </a:lvl1pPr>
            <a:lvl2pPr marL="548367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756" algn="l"/>
                <a:tab pos="4719729" algn="l"/>
              </a:tabLst>
              <a:defRPr>
                <a:solidFill>
                  <a:schemeClr val="tx2"/>
                </a:solidFill>
              </a:defRPr>
            </a:lvl2pPr>
            <a:lvl3pPr marL="853012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756" algn="l"/>
                <a:tab pos="4719729" algn="l"/>
              </a:tabLst>
              <a:defRPr>
                <a:solidFill>
                  <a:schemeClr val="bg2"/>
                </a:solidFill>
              </a:defRPr>
            </a:lvl3pPr>
            <a:lvl4pPr marL="1096731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4pPr>
            <a:lvl5pPr marL="1279520" marR="0" indent="-182788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19" marR="0" lvl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43719" marR="0" lvl="1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43719" marR="0" lvl="2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43719" marR="0" lvl="3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43719" marR="0" lvl="4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09609" y="6477000"/>
            <a:ext cx="9069887" cy="203200"/>
          </a:xfrm>
        </p:spPr>
        <p:txBody>
          <a:bodyPr anchor="t"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9610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323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42" name="Rectangle 41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43" name="Straight Connector 42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8"/>
            <a:ext cx="1096794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73" y="6493018"/>
            <a:ext cx="3920196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"/>
            <a:ext cx="8635999" cy="970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39394"/>
            <a:ext cx="10962640" cy="4339167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>
            <a:lvl1pPr marL="243719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>
                <a:solidFill>
                  <a:schemeClr val="tx1"/>
                </a:solidFill>
              </a:defRPr>
            </a:lvl1pPr>
            <a:lvl2pPr marL="548367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756" algn="l"/>
                <a:tab pos="4719729" algn="l"/>
              </a:tabLst>
              <a:defRPr sz="2100">
                <a:solidFill>
                  <a:srgbClr val="53565A"/>
                </a:solidFill>
              </a:defRPr>
            </a:lvl2pPr>
            <a:lvl3pPr marL="853012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3pPr>
            <a:lvl4pPr marL="1096731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4pPr>
            <a:lvl5pPr marL="1279520" marR="0" indent="-182788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19" marR="0" lvl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43719" marR="0" lvl="1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43719" marR="0" lvl="2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43719" marR="0" lvl="3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43719" marR="0" lvl="4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9" y="6477000"/>
            <a:ext cx="9072034" cy="203200"/>
          </a:xfrm>
        </p:spPr>
        <p:txBody>
          <a:bodyPr anchor="t"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9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0037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43" name="Rectangle 42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44" name="Straight Connector 43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8"/>
            <a:ext cx="1096794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73" y="6493018"/>
            <a:ext cx="3920196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"/>
            <a:ext cx="8635999" cy="970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9" y="1839394"/>
            <a:ext cx="5091289" cy="4339167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>
            <a:lvl1pPr marL="243719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>
                <a:solidFill>
                  <a:schemeClr val="tx1"/>
                </a:solidFill>
              </a:defRPr>
            </a:lvl1pPr>
            <a:lvl2pPr marL="548367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756" algn="l"/>
                <a:tab pos="4719729" algn="l"/>
              </a:tabLst>
              <a:defRPr sz="2100">
                <a:solidFill>
                  <a:srgbClr val="53565A"/>
                </a:solidFill>
              </a:defRPr>
            </a:lvl2pPr>
            <a:lvl3pPr marL="853012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3pPr>
            <a:lvl4pPr marL="1096731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4pPr>
            <a:lvl5pPr marL="1279520" marR="0" indent="-182788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19" marR="0" lvl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43719" marR="0" lvl="1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43719" marR="0" lvl="2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43719" marR="0" lvl="3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43719" marR="0" lvl="4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9" y="6477000"/>
            <a:ext cx="9072034" cy="203200"/>
          </a:xfrm>
        </p:spPr>
        <p:txBody>
          <a:bodyPr anchor="t"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9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23"/>
          </p:nvPr>
        </p:nvSpPr>
        <p:spPr>
          <a:xfrm>
            <a:off x="5983122" y="1828100"/>
            <a:ext cx="5091289" cy="4339167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>
            <a:lvl1pPr marL="243719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>
                <a:solidFill>
                  <a:schemeClr val="tx1"/>
                </a:solidFill>
              </a:defRPr>
            </a:lvl1pPr>
            <a:lvl2pPr marL="548367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756" algn="l"/>
                <a:tab pos="4719729" algn="l"/>
              </a:tabLst>
              <a:defRPr sz="2100">
                <a:solidFill>
                  <a:srgbClr val="53565A"/>
                </a:solidFill>
              </a:defRPr>
            </a:lvl2pPr>
            <a:lvl3pPr marL="853012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3pPr>
            <a:lvl4pPr marL="1096731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4pPr>
            <a:lvl5pPr marL="1279520" marR="0" indent="-182788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19" marR="0" lvl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43719" marR="0" lvl="1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43719" marR="0" lvl="2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43719" marR="0" lvl="3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43719" marR="0" lvl="4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104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8"/>
            <a:ext cx="1096794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73" y="6493018"/>
            <a:ext cx="3920196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 bwMode="gray">
          <a:xfrm>
            <a:off x="609607" y="1839393"/>
            <a:ext cx="7016620" cy="4586297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>
            <a:lvl1pPr marL="243719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 sz="2400">
                <a:solidFill>
                  <a:schemeClr val="tx1"/>
                </a:solidFill>
              </a:defRPr>
            </a:lvl1pPr>
            <a:lvl2pPr marL="548367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756" algn="l"/>
                <a:tab pos="4719729" algn="l"/>
              </a:tabLst>
              <a:defRPr sz="1900">
                <a:solidFill>
                  <a:srgbClr val="53565A"/>
                </a:solidFill>
              </a:defRPr>
            </a:lvl2pPr>
            <a:lvl3pPr marL="853012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756" algn="l"/>
                <a:tab pos="4719729" algn="l"/>
              </a:tabLst>
              <a:defRPr sz="1600">
                <a:solidFill>
                  <a:srgbClr val="53565A"/>
                </a:solidFill>
              </a:defRPr>
            </a:lvl3pPr>
            <a:lvl4pPr marL="1096731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756" algn="l"/>
                <a:tab pos="4719729" algn="l"/>
              </a:tabLst>
              <a:defRPr sz="1600">
                <a:solidFill>
                  <a:srgbClr val="53565A"/>
                </a:solidFill>
              </a:defRPr>
            </a:lvl4pPr>
            <a:lvl5pPr marL="1279520" marR="0" indent="-182788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756" algn="l"/>
                <a:tab pos="4719729" algn="l"/>
              </a:tabLst>
              <a:defRPr sz="1600">
                <a:solidFill>
                  <a:srgbClr val="53565A"/>
                </a:solidFill>
              </a:defRPr>
            </a:lvl5pPr>
          </a:lstStyle>
          <a:p>
            <a:pPr marL="243719" marR="0" lvl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43719" marR="0" lvl="1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43719" marR="0" lvl="2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43719" marR="0" lvl="3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43719" marR="0" lvl="4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Oval 27" hidden="1"/>
          <p:cNvSpPr>
            <a:spLocks noChangeAspect="1"/>
          </p:cNvSpPr>
          <p:nvPr/>
        </p:nvSpPr>
        <p:spPr>
          <a:xfrm>
            <a:off x="9544800" y="3619895"/>
            <a:ext cx="98780" cy="47284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91416" tIns="45709" rIns="91416" bIns="45709" rtlCol="0" anchor="ctr"/>
          <a:lstStyle>
            <a:defPPr>
              <a:defRPr lang="en-US"/>
            </a:defPPr>
            <a:lvl1pPr marL="0" algn="l" defTabSz="9143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1" algn="l" defTabSz="9143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2" algn="l" defTabSz="9143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3" algn="l" defTabSz="9143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4" algn="l" defTabSz="9143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5" algn="l" defTabSz="9143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86" algn="l" defTabSz="9143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66" algn="l" defTabSz="9143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48" algn="l" defTabSz="9143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3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lang="en-US" sz="350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212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>
          <a:xfrm>
            <a:off x="605189" y="6493018"/>
            <a:ext cx="1096794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>
          <a:xfrm>
            <a:off x="4130573" y="6493018"/>
            <a:ext cx="3920196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9" y="6477000"/>
            <a:ext cx="9072034" cy="203200"/>
          </a:xfrm>
        </p:spPr>
        <p:txBody>
          <a:bodyPr anchor="t"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10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1" y="10"/>
            <a:ext cx="10968566" cy="8918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058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4961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32" name="Rectangle 31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16" name="Picture Placeholder 6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853973" y="2270194"/>
            <a:ext cx="1211384" cy="1449611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cxnSp>
        <p:nvCxnSpPr>
          <p:cNvPr id="7" name="Straight Connector 6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307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38" name="Rectangle 37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39" name="Straight Connector 38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16" name="Picture Placeholder 6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853681" y="1326417"/>
            <a:ext cx="1211674" cy="1599429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0072CE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1847507" y="3524685"/>
            <a:ext cx="1211674" cy="1599429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0072CE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61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40" name="Rectangle 39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41" name="Straight Connector 40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16" name="Picture Placeholder 6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891004" y="1512093"/>
            <a:ext cx="1174580" cy="1426997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1891004" y="3239837"/>
            <a:ext cx="1174580" cy="1426997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1891004" y="4967585"/>
            <a:ext cx="1174580" cy="1426997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457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35" name="Rectangle 34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36" name="Straight Connector 35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16" name="Picture Placeholder 6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6534" y="1856587"/>
            <a:ext cx="1211384" cy="1538340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626534" y="4134675"/>
            <a:ext cx="1211384" cy="1538340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02351" y="1856587"/>
            <a:ext cx="1211384" cy="1538340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102351" y="4134675"/>
            <a:ext cx="1211384" cy="1538340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45" name="Rectangle 44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46" name="Straight Connector 45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16" name="Picture Placeholder 6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13749" y="1539778"/>
            <a:ext cx="976816" cy="1178899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26533" y="3371854"/>
            <a:ext cx="976816" cy="1178899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26533" y="5195602"/>
            <a:ext cx="976816" cy="1178899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5729023" y="1539778"/>
            <a:ext cx="976816" cy="1178899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729023" y="3376578"/>
            <a:ext cx="976816" cy="1178899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5729023" y="5191742"/>
            <a:ext cx="976816" cy="1178899"/>
          </a:xfrm>
          <a:pattFill prst="dotGrid">
            <a:fgClr>
              <a:schemeClr val="tx1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txBody>
          <a:bodyPr vert="horz" lIns="0" tIns="91416" rIns="0" bIns="45709" rtlCol="0" anchor="t">
            <a:noAutofit/>
          </a:bodyPr>
          <a:lstStyle>
            <a:lvl1pPr algn="ctr">
              <a:defRPr lang="en-US" sz="12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934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43" name="Rectangle 42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44" name="Straight Connector 43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605189" y="6493018"/>
            <a:ext cx="1096794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>
          <a:xfrm>
            <a:off x="4130573" y="6493018"/>
            <a:ext cx="3920196" cy="206103"/>
          </a:xfrm>
          <a:prstGeom prst="rect">
            <a:avLst/>
          </a:prstGeom>
        </p:spPr>
        <p:txBody>
          <a:bodyPr lIns="91412" tIns="45707" rIns="91412" bIns="45707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"/>
          </p:nvPr>
        </p:nvSpPr>
        <p:spPr>
          <a:xfrm>
            <a:off x="6280152" y="1839384"/>
            <a:ext cx="5298016" cy="4231216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100">
                <a:solidFill>
                  <a:schemeClr val="tx1"/>
                </a:solidFill>
              </a:defRPr>
            </a:lvl2pPr>
            <a:lvl3pPr>
              <a:defRPr>
                <a:solidFill>
                  <a:srgbClr val="53565A"/>
                </a:solidFill>
              </a:defRPr>
            </a:lvl3pPr>
            <a:lvl4pPr>
              <a:defRPr>
                <a:solidFill>
                  <a:srgbClr val="53565A"/>
                </a:solidFill>
              </a:defRPr>
            </a:lvl4pPr>
            <a:lvl5pPr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23"/>
          </p:nvPr>
        </p:nvSpPr>
        <p:spPr>
          <a:xfrm>
            <a:off x="609600" y="1839384"/>
            <a:ext cx="5302251" cy="4231216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100">
                <a:solidFill>
                  <a:srgbClr val="53565A"/>
                </a:solidFill>
              </a:defRPr>
            </a:lvl2pPr>
            <a:lvl3pPr>
              <a:defRPr>
                <a:solidFill>
                  <a:srgbClr val="53565A"/>
                </a:solidFill>
              </a:defRPr>
            </a:lvl3pPr>
            <a:lvl4pPr>
              <a:defRPr>
                <a:solidFill>
                  <a:srgbClr val="53565A"/>
                </a:solidFill>
              </a:defRPr>
            </a:lvl4pPr>
            <a:lvl5pPr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9" y="6477000"/>
            <a:ext cx="9072034" cy="203200"/>
          </a:xfrm>
        </p:spPr>
        <p:txBody>
          <a:bodyPr anchor="t"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10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224495"/>
            <a:ext cx="8636000" cy="333372"/>
          </a:xfrm>
        </p:spPr>
        <p:txBody>
          <a:bodyPr/>
          <a:lstStyle>
            <a:lvl1pPr>
              <a:tabLst>
                <a:tab pos="304651" algn="l"/>
                <a:tab pos="454852" algn="l"/>
                <a:tab pos="609296" algn="l"/>
              </a:tabLst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7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" y="10"/>
            <a:ext cx="12203751" cy="6870711"/>
          </a:xfrm>
          <a:prstGeom prst="rect">
            <a:avLst/>
          </a:prstGeom>
        </p:spPr>
      </p:pic>
      <p:sp>
        <p:nvSpPr>
          <p:cNvPr id="10" name="Text Placeholder 2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501422" y="2915356"/>
            <a:ext cx="8737600" cy="101600"/>
          </a:xfrm>
          <a:custGeom>
            <a:avLst/>
            <a:gdLst>
              <a:gd name="connsiteX0" fmla="*/ 0 w 2286000"/>
              <a:gd name="connsiteY0" fmla="*/ 0 h 1219200"/>
              <a:gd name="connsiteX1" fmla="*/ 2286000 w 2286000"/>
              <a:gd name="connsiteY1" fmla="*/ 0 h 1219200"/>
              <a:gd name="connsiteX2" fmla="*/ 2286000 w 2286000"/>
              <a:gd name="connsiteY2" fmla="*/ 1219200 h 1219200"/>
              <a:gd name="connsiteX3" fmla="*/ 0 w 2286000"/>
              <a:gd name="connsiteY3" fmla="*/ 1219200 h 1219200"/>
              <a:gd name="connsiteX4" fmla="*/ 0 w 2286000"/>
              <a:gd name="connsiteY4" fmla="*/ 0 h 1219200"/>
              <a:gd name="connsiteX0" fmla="*/ 0 w 2286000"/>
              <a:gd name="connsiteY0" fmla="*/ 0 h 1219200"/>
              <a:gd name="connsiteX1" fmla="*/ 2286000 w 2286000"/>
              <a:gd name="connsiteY1" fmla="*/ 0 h 1219200"/>
              <a:gd name="connsiteX2" fmla="*/ 2286000 w 2286000"/>
              <a:gd name="connsiteY2" fmla="*/ 1219200 h 1219200"/>
              <a:gd name="connsiteX3" fmla="*/ 0 w 2286000"/>
              <a:gd name="connsiteY3" fmla="*/ 0 h 1219200"/>
              <a:gd name="connsiteX0" fmla="*/ 0 w 2286000"/>
              <a:gd name="connsiteY0" fmla="*/ 0 h 0"/>
              <a:gd name="connsiteX1" fmla="*/ 2286000 w 2286000"/>
              <a:gd name="connsiteY1" fmla="*/ 0 h 0"/>
              <a:gd name="connsiteX2" fmla="*/ 0 w 22860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>
                <a:moveTo>
                  <a:pt x="0" y="0"/>
                </a:moveTo>
                <a:lnTo>
                  <a:pt x="2286000" y="0"/>
                </a:lnTo>
                <a:lnTo>
                  <a:pt x="0" y="0"/>
                </a:lnTo>
                <a:close/>
              </a:path>
            </a:pathLst>
          </a:custGeom>
          <a:ln w="6350">
            <a:noFill/>
          </a:ln>
        </p:spPr>
        <p:txBody>
          <a:bodyPr tIns="182824" bIns="0" anchor="t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000" baseline="0">
                <a:solidFill>
                  <a:srgbClr val="FFFFFF"/>
                </a:solidFill>
                <a:latin typeface="+mj-lt"/>
              </a:defRPr>
            </a:lvl1pPr>
            <a:lvl2pPr marL="0" indent="0">
              <a:spcBef>
                <a:spcPts val="413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900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666163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" y="0"/>
            <a:ext cx="4779434" cy="6858000"/>
          </a:xfrm>
          <a:pattFill prst="dotGrid">
            <a:fgClr>
              <a:schemeClr val="tx1"/>
            </a:fgClr>
            <a:bgClr>
              <a:schemeClr val="bg1"/>
            </a:bgClr>
          </a:pattFill>
        </p:spPr>
        <p:txBody>
          <a:bodyPr vert="horz" lIns="182832" tIns="91416" rIns="182832" bIns="45709" rtlCol="0" anchor="t">
            <a:noAutofit/>
          </a:bodyPr>
          <a:lstStyle>
            <a:lvl1pPr algn="ctr">
              <a:defRPr lang="en-US" sz="2700" dirty="0">
                <a:solidFill>
                  <a:srgbClr val="B71234"/>
                </a:solidFill>
              </a:defRPr>
            </a:lvl1pPr>
          </a:lstStyle>
          <a:p>
            <a:r>
              <a:rPr lang="en-US" dirty="0"/>
              <a:t>Drag picture to placeholder or click icon to add. You must use a full bleed image to fill this entire space.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1603" y="10"/>
            <a:ext cx="4267200" cy="121496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Copy and Left Image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181608" y="1839384"/>
            <a:ext cx="6404863" cy="4307416"/>
          </a:xfrm>
          <a:prstGeom prst="rect">
            <a:avLst/>
          </a:prstGeom>
        </p:spPr>
        <p:txBody>
          <a:bodyPr vert="horz" lIns="0" tIns="0" rIns="0" bIns="45709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53565A"/>
                </a:solidFill>
              </a:defRPr>
            </a:lvl3pPr>
            <a:lvl4pPr>
              <a:defRPr>
                <a:solidFill>
                  <a:srgbClr val="53565A"/>
                </a:solidFill>
              </a:defRPr>
            </a:lvl4pPr>
            <a:lvl5pPr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181610" y="6180670"/>
            <a:ext cx="4500033" cy="245539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5181603" y="1224495"/>
            <a:ext cx="4267200" cy="333372"/>
          </a:xfrm>
        </p:spPr>
        <p:txBody>
          <a:bodyPr/>
          <a:lstStyle>
            <a:lvl1pPr>
              <a:tabLst>
                <a:tab pos="306756" algn="l"/>
                <a:tab pos="456949" algn="l"/>
              </a:tabLst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181600" y="6477000"/>
            <a:ext cx="4496181" cy="203200"/>
          </a:xfrm>
        </p:spPr>
        <p:txBody>
          <a:bodyPr anchor="t"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45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0EF059-C8AA-E546-8FB0-DAE819E2DA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318" y="336005"/>
            <a:ext cx="4857103" cy="448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092781" y="6416358"/>
            <a:ext cx="0" cy="284127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6717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0EF059-C8AA-E546-8FB0-DAE819E2DA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318" y="336005"/>
            <a:ext cx="4857103" cy="448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092781" y="6416358"/>
            <a:ext cx="0" cy="284127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5306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0EF059-C8AA-E546-8FB0-DAE819E2DA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318" y="336005"/>
            <a:ext cx="4857103" cy="448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092781" y="6416358"/>
            <a:ext cx="0" cy="284127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1196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S_PPT_Slide_Img_Bac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1172" cy="68580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49412" y="1672274"/>
            <a:ext cx="6509347" cy="1494699"/>
          </a:xfrm>
        </p:spPr>
        <p:txBody>
          <a:bodyPr/>
          <a:lstStyle>
            <a:lvl1pPr>
              <a:lnSpc>
                <a:spcPct val="90000"/>
              </a:lnSpc>
              <a:defRPr sz="4666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7815138" y="3322565"/>
            <a:ext cx="2844800" cy="7620"/>
          </a:xfrm>
          <a:prstGeom prst="line">
            <a:avLst/>
          </a:prstGeom>
          <a:ln w="127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28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1"/>
            <a:ext cx="12203751" cy="969432"/>
            <a:chOff x="0" y="1"/>
            <a:chExt cx="9152813" cy="727074"/>
          </a:xfrm>
        </p:grpSpPr>
        <p:pic>
          <p:nvPicPr>
            <p:cNvPr id="17" name="Picture 16" descr="FS_PPT_Slide_Img_Body2.jpg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"/>
              <a:ext cx="9152813" cy="727074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1"/>
            <a:ext cx="8635999" cy="970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0"/>
            <a:ext cx="1096794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65" y="6493010"/>
            <a:ext cx="3920196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39385"/>
            <a:ext cx="10962640" cy="4339167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 marL="243779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829" algn="l"/>
              </a:tabLst>
              <a:defRPr>
                <a:solidFill>
                  <a:schemeClr val="tx1"/>
                </a:solidFill>
              </a:defRPr>
            </a:lvl1pPr>
            <a:lvl2pPr marL="548503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829" algn="l"/>
                <a:tab pos="4720907" algn="l"/>
              </a:tabLst>
              <a:defRPr sz="2133">
                <a:solidFill>
                  <a:srgbClr val="53565A"/>
                </a:solidFill>
              </a:defRPr>
            </a:lvl2pPr>
            <a:lvl3pPr marL="853227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3pPr>
            <a:lvl4pPr marL="1097006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4pPr>
            <a:lvl5pPr marL="1279840" marR="0" indent="-182834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79" marR="0" lvl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829" algn="l"/>
              </a:tabLst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48503" marR="0" lvl="1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829" algn="l"/>
                <a:tab pos="4720907" algn="l"/>
              </a:tabLst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3227" marR="0" lvl="2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829" algn="l"/>
                <a:tab pos="4720907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97006" marR="0" lvl="3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829" algn="l"/>
                <a:tab pos="4720907" algn="l"/>
              </a:tabLst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79840" marR="0" lvl="4" indent="-182834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829" algn="l"/>
                <a:tab pos="4720907" algn="l"/>
              </a:tabLst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80817" y="6493011"/>
            <a:ext cx="30798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1" y="6477000"/>
            <a:ext cx="9072034" cy="203200"/>
          </a:xfrm>
        </p:spPr>
        <p:txBody>
          <a:bodyPr anchor="t"/>
          <a:lstStyle>
            <a:lvl1pPr>
              <a:defRPr sz="10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1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5996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" y="0"/>
            <a:ext cx="12192000" cy="965200"/>
            <a:chOff x="0" y="0"/>
            <a:chExt cx="9144000" cy="7239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8400"/>
              <a:endParaRPr lang="en-US" sz="2231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90030" y="0"/>
              <a:ext cx="2553970" cy="720725"/>
            </a:xfrm>
            <a:prstGeom prst="rect">
              <a:avLst/>
            </a:prstGeom>
          </p:spPr>
        </p:pic>
      </p:grp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4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17" y="6497244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>
                <a:solidFill>
                  <a:srgbClr val="425563"/>
                </a:solidFill>
              </a:rPr>
              <a:pPr/>
              <a:t>‹#›</a:t>
            </a:fld>
            <a:endParaRPr lang="en-US" dirty="0">
              <a:solidFill>
                <a:srgbClr val="4255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13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1" y="1"/>
            <a:ext cx="12192000" cy="963167"/>
            <a:chOff x="0" y="0"/>
            <a:chExt cx="9144000" cy="7223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9144000" cy="722375"/>
            </a:xfrm>
            <a:prstGeom prst="rect">
              <a:avLst/>
            </a:prstGeom>
            <a:solidFill>
              <a:srgbClr val="3444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/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0"/>
            <a:ext cx="1096794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65" y="6493010"/>
            <a:ext cx="3920196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1"/>
            <a:ext cx="8635999" cy="970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39385"/>
            <a:ext cx="10962640" cy="4339167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spcBef>
                <a:spcPts val="133"/>
              </a:spcBef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1" y="6477000"/>
            <a:ext cx="8024964" cy="203200"/>
          </a:xfrm>
        </p:spPr>
        <p:txBody>
          <a:bodyPr anchor="t"/>
          <a:lstStyle>
            <a:lvl1pPr>
              <a:defRPr sz="10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1" y="6223005"/>
            <a:ext cx="802496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3733" y="6227234"/>
            <a:ext cx="2840568" cy="6307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80817" y="6493011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333068"/>
            <a:ext cx="0" cy="36300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547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43" name="Rectangle 42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cxnSp>
          <p:nvCxnSpPr>
            <p:cNvPr id="44" name="Straight Connector 43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605191" y="6493011"/>
            <a:ext cx="1096794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>
          <a:xfrm>
            <a:off x="4130566" y="6493011"/>
            <a:ext cx="3920196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"/>
          </p:nvPr>
        </p:nvSpPr>
        <p:spPr>
          <a:xfrm>
            <a:off x="6280152" y="1839384"/>
            <a:ext cx="5298016" cy="4231216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>
                <a:solidFill>
                  <a:srgbClr val="53565A"/>
                </a:solidFill>
              </a:defRPr>
            </a:lvl3pPr>
            <a:lvl4pPr>
              <a:defRPr>
                <a:solidFill>
                  <a:srgbClr val="53565A"/>
                </a:solidFill>
              </a:defRPr>
            </a:lvl4pPr>
            <a:lvl5pPr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23"/>
          </p:nvPr>
        </p:nvSpPr>
        <p:spPr>
          <a:xfrm>
            <a:off x="609602" y="1839384"/>
            <a:ext cx="5302251" cy="4231216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133">
                <a:solidFill>
                  <a:srgbClr val="53565A"/>
                </a:solidFill>
              </a:defRPr>
            </a:lvl2pPr>
            <a:lvl3pPr>
              <a:defRPr>
                <a:solidFill>
                  <a:srgbClr val="53565A"/>
                </a:solidFill>
              </a:defRPr>
            </a:lvl3pPr>
            <a:lvl4pPr>
              <a:defRPr>
                <a:solidFill>
                  <a:srgbClr val="53565A"/>
                </a:solidFill>
              </a:defRPr>
            </a:lvl4pPr>
            <a:lvl5pPr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2" y="6477000"/>
            <a:ext cx="9072034" cy="203200"/>
          </a:xfrm>
        </p:spPr>
        <p:txBody>
          <a:bodyPr anchor="t"/>
          <a:lstStyle>
            <a:lvl1pPr>
              <a:defRPr sz="10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3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224495"/>
            <a:ext cx="8636000" cy="333372"/>
          </a:xfrm>
        </p:spPr>
        <p:txBody>
          <a:bodyPr/>
          <a:lstStyle>
            <a:lvl1pPr>
              <a:tabLst>
                <a:tab pos="304716" algn="l"/>
                <a:tab pos="454960" algn="l"/>
                <a:tab pos="609433" algn="l"/>
              </a:tabLst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4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18" y="6497246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71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1" y="1"/>
            <a:ext cx="12192000" cy="963167"/>
            <a:chOff x="0" y="0"/>
            <a:chExt cx="9144000" cy="7223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9144000" cy="722375"/>
            </a:xfrm>
            <a:prstGeom prst="rect">
              <a:avLst/>
            </a:prstGeom>
            <a:solidFill>
              <a:srgbClr val="3444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/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0"/>
            <a:ext cx="1096794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65" y="6493010"/>
            <a:ext cx="3920196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1"/>
            <a:ext cx="8635999" cy="970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39385"/>
            <a:ext cx="10962640" cy="4339167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spcBef>
                <a:spcPts val="133"/>
              </a:spcBef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1" y="6477000"/>
            <a:ext cx="8024964" cy="203200"/>
          </a:xfrm>
        </p:spPr>
        <p:txBody>
          <a:bodyPr anchor="t"/>
          <a:lstStyle>
            <a:lvl1pPr>
              <a:defRPr sz="10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1" y="6223005"/>
            <a:ext cx="802496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3733" y="6227234"/>
            <a:ext cx="2840568" cy="6307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80817" y="6493011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333068"/>
            <a:ext cx="0" cy="36300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438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" y="0"/>
            <a:ext cx="12192000" cy="1858408"/>
            <a:chOff x="0" y="0"/>
            <a:chExt cx="9144000" cy="1393806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/>
            </a:p>
          </p:txBody>
        </p:sp>
        <p:cxnSp>
          <p:nvCxnSpPr>
            <p:cNvPr id="35" name="Straight Connector 34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/>
            <a:stretch/>
          </p:blipFill>
          <p:spPr>
            <a:xfrm>
              <a:off x="6590030" y="0"/>
              <a:ext cx="2553970" cy="139380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1122895"/>
            <a:ext cx="8534401" cy="333372"/>
          </a:xfrm>
        </p:spPr>
        <p:txBody>
          <a:bodyPr/>
          <a:lstStyle>
            <a:lvl1pPr>
              <a:tabLst>
                <a:tab pos="306829" algn="l"/>
                <a:tab pos="457067" algn="l"/>
              </a:tabLst>
              <a:defRPr sz="1866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 bwMode="gray">
          <a:xfrm>
            <a:off x="609600" y="1839385"/>
            <a:ext cx="10962640" cy="4339167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 marL="243779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829" algn="l"/>
              </a:tabLst>
              <a:defRPr>
                <a:solidFill>
                  <a:schemeClr val="tx1"/>
                </a:solidFill>
              </a:defRPr>
            </a:lvl1pPr>
            <a:lvl2pPr marL="548503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829" algn="l"/>
                <a:tab pos="4720907" algn="l"/>
              </a:tabLst>
              <a:defRPr>
                <a:solidFill>
                  <a:schemeClr val="tx2"/>
                </a:solidFill>
              </a:defRPr>
            </a:lvl2pPr>
            <a:lvl3pPr marL="853227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829" algn="l"/>
                <a:tab pos="4720907" algn="l"/>
              </a:tabLst>
              <a:defRPr>
                <a:solidFill>
                  <a:schemeClr val="bg2"/>
                </a:solidFill>
              </a:defRPr>
            </a:lvl3pPr>
            <a:lvl4pPr marL="1097006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4pPr>
            <a:lvl5pPr marL="1279840" marR="0" indent="-182834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79" marR="0" lvl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829" algn="l"/>
              </a:tabLst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48503" marR="0" lvl="1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829" algn="l"/>
                <a:tab pos="4720907" algn="l"/>
              </a:tabLst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3227" marR="0" lvl="2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829" algn="l"/>
                <a:tab pos="4720907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97006" marR="0" lvl="3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829" algn="l"/>
                <a:tab pos="4720907" algn="l"/>
              </a:tabLst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79840" marR="0" lvl="4" indent="-182834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829" algn="l"/>
                <a:tab pos="4720907" algn="l"/>
              </a:tabLst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09601" y="6477000"/>
            <a:ext cx="9069887" cy="203200"/>
          </a:xfrm>
        </p:spPr>
        <p:txBody>
          <a:bodyPr anchor="t"/>
          <a:lstStyle>
            <a:lvl1pPr>
              <a:defRPr sz="10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9602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17" y="6497244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544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1"/>
            <a:ext cx="12203751" cy="969432"/>
            <a:chOff x="0" y="1"/>
            <a:chExt cx="9152813" cy="727074"/>
          </a:xfrm>
        </p:grpSpPr>
        <p:pic>
          <p:nvPicPr>
            <p:cNvPr id="17" name="Picture 16" descr="FS_PPT_Slide_Img_Body2.jp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889"/>
            <a:stretch/>
          </p:blipFill>
          <p:spPr>
            <a:xfrm>
              <a:off x="0" y="1"/>
              <a:ext cx="9152813" cy="727074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1"/>
            <a:ext cx="8635999" cy="970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0"/>
            <a:ext cx="1096794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65" y="6493010"/>
            <a:ext cx="3920196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39385"/>
            <a:ext cx="10962640" cy="4339167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 marL="243779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829" algn="l"/>
              </a:tabLst>
              <a:defRPr>
                <a:solidFill>
                  <a:schemeClr val="tx1"/>
                </a:solidFill>
              </a:defRPr>
            </a:lvl1pPr>
            <a:lvl2pPr marL="548503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829" algn="l"/>
                <a:tab pos="4720907" algn="l"/>
              </a:tabLst>
              <a:defRPr sz="2133">
                <a:solidFill>
                  <a:srgbClr val="53565A"/>
                </a:solidFill>
              </a:defRPr>
            </a:lvl2pPr>
            <a:lvl3pPr marL="853227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3pPr>
            <a:lvl4pPr marL="1097006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4pPr>
            <a:lvl5pPr marL="1279840" marR="0" indent="-182834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79" marR="0" lvl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829" algn="l"/>
              </a:tabLst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48503" marR="0" lvl="1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829" algn="l"/>
                <a:tab pos="4720907" algn="l"/>
              </a:tabLst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3227" marR="0" lvl="2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829" algn="l"/>
                <a:tab pos="4720907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97006" marR="0" lvl="3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829" algn="l"/>
                <a:tab pos="4720907" algn="l"/>
              </a:tabLst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79840" marR="0" lvl="4" indent="-182834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829" algn="l"/>
                <a:tab pos="4720907" algn="l"/>
              </a:tabLst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80817" y="6493011"/>
            <a:ext cx="30798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1" y="6477000"/>
            <a:ext cx="9072034" cy="203200"/>
          </a:xfrm>
        </p:spPr>
        <p:txBody>
          <a:bodyPr anchor="t"/>
          <a:lstStyle>
            <a:lvl1pPr>
              <a:defRPr sz="10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1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3760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1" y="1"/>
            <a:ext cx="12192000" cy="963167"/>
            <a:chOff x="0" y="0"/>
            <a:chExt cx="9144000" cy="7223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9144000" cy="722375"/>
            </a:xfrm>
            <a:prstGeom prst="rect">
              <a:avLst/>
            </a:prstGeom>
            <a:solidFill>
              <a:srgbClr val="3444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/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0"/>
            <a:ext cx="1096794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65" y="6493010"/>
            <a:ext cx="3920196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1"/>
            <a:ext cx="8635999" cy="970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39385"/>
            <a:ext cx="10962640" cy="4339167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spcBef>
                <a:spcPts val="133"/>
              </a:spcBef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1" y="6477000"/>
            <a:ext cx="8024964" cy="203200"/>
          </a:xfrm>
        </p:spPr>
        <p:txBody>
          <a:bodyPr anchor="t"/>
          <a:lstStyle>
            <a:lvl1pPr>
              <a:defRPr sz="10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1" y="6223005"/>
            <a:ext cx="802496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3733" y="6227234"/>
            <a:ext cx="2840568" cy="6307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80817" y="6493011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333068"/>
            <a:ext cx="0" cy="36300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9788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1" y="1"/>
            <a:ext cx="12192000" cy="963167"/>
            <a:chOff x="0" y="0"/>
            <a:chExt cx="9144000" cy="7223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9144000" cy="722375"/>
            </a:xfrm>
            <a:prstGeom prst="rect">
              <a:avLst/>
            </a:prstGeom>
            <a:solidFill>
              <a:srgbClr val="3444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/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89" y="6493010"/>
            <a:ext cx="1096794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65" y="6493010"/>
            <a:ext cx="3920196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1"/>
            <a:ext cx="8635999" cy="970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39385"/>
            <a:ext cx="10962640" cy="4339167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spcBef>
                <a:spcPts val="133"/>
              </a:spcBef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1" y="6477000"/>
            <a:ext cx="8024964" cy="203200"/>
          </a:xfrm>
        </p:spPr>
        <p:txBody>
          <a:bodyPr anchor="t"/>
          <a:lstStyle>
            <a:lvl1pPr>
              <a:defRPr sz="10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1" y="6223005"/>
            <a:ext cx="802496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3733" y="6227234"/>
            <a:ext cx="2840568" cy="6307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80817" y="6493011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066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11582400" y="6333068"/>
            <a:ext cx="0" cy="36300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994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" y="0"/>
            <a:ext cx="12192000" cy="965200"/>
            <a:chOff x="0" y="0"/>
            <a:chExt cx="9144000" cy="7239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/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 b="41814"/>
            <a:stretch/>
          </p:blipFill>
          <p:spPr>
            <a:xfrm>
              <a:off x="6590030" y="0"/>
              <a:ext cx="2553970" cy="72072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1122895"/>
            <a:ext cx="8534401" cy="333372"/>
          </a:xfrm>
        </p:spPr>
        <p:txBody>
          <a:bodyPr/>
          <a:lstStyle>
            <a:lvl1pPr>
              <a:tabLst>
                <a:tab pos="306829" algn="l"/>
                <a:tab pos="457067" algn="l"/>
              </a:tabLst>
              <a:defRPr sz="1866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 bwMode="gray">
          <a:xfrm>
            <a:off x="609600" y="1839385"/>
            <a:ext cx="10962640" cy="4339167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 marL="243779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829" algn="l"/>
              </a:tabLst>
              <a:defRPr>
                <a:solidFill>
                  <a:schemeClr val="tx1"/>
                </a:solidFill>
              </a:defRPr>
            </a:lvl1pPr>
            <a:lvl2pPr marL="548503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829" algn="l"/>
                <a:tab pos="4720907" algn="l"/>
              </a:tabLst>
              <a:defRPr>
                <a:solidFill>
                  <a:schemeClr val="tx2"/>
                </a:solidFill>
              </a:defRPr>
            </a:lvl2pPr>
            <a:lvl3pPr marL="853227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829" algn="l"/>
                <a:tab pos="4720907" algn="l"/>
              </a:tabLst>
              <a:defRPr>
                <a:solidFill>
                  <a:schemeClr val="bg2"/>
                </a:solidFill>
              </a:defRPr>
            </a:lvl3pPr>
            <a:lvl4pPr marL="1097006" marR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4pPr>
            <a:lvl5pPr marL="1279840" marR="0" indent="-182834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829" algn="l"/>
                <a:tab pos="4720907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79" marR="0" lvl="0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829" algn="l"/>
              </a:tabLst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48503" marR="0" lvl="1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829" algn="l"/>
                <a:tab pos="4720907" algn="l"/>
              </a:tabLst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3227" marR="0" lvl="2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829" algn="l"/>
                <a:tab pos="4720907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97006" marR="0" lvl="3" indent="-243779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829" algn="l"/>
                <a:tab pos="4720907" algn="l"/>
              </a:tabLst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79840" marR="0" lvl="4" indent="-182834" algn="l" defTabSz="1218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829" algn="l"/>
                <a:tab pos="4720907" algn="l"/>
              </a:tabLst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09601" y="6477000"/>
            <a:ext cx="9069887" cy="203200"/>
          </a:xfrm>
        </p:spPr>
        <p:txBody>
          <a:bodyPr anchor="t"/>
          <a:lstStyle>
            <a:lvl1pPr>
              <a:defRPr sz="10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9602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2963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" y="0"/>
            <a:ext cx="12192000" cy="965200"/>
            <a:chOff x="0" y="0"/>
            <a:chExt cx="9144000" cy="7239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0"/>
              <a:ext cx="9144000" cy="723900"/>
            </a:xfrm>
            <a:prstGeom prst="rect">
              <a:avLst/>
            </a:prstGeom>
            <a:solidFill>
              <a:srgbClr val="435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 flipH="1">
              <a:off x="0" y="721994"/>
              <a:ext cx="9144000" cy="0"/>
            </a:xfrm>
            <a:prstGeom prst="line">
              <a:avLst/>
            </a:prstGeom>
            <a:ln w="6350" cmpd="sng">
              <a:solidFill>
                <a:srgbClr val="ABB3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412" r="248" b="41814"/>
            <a:stretch/>
          </p:blipFill>
          <p:spPr>
            <a:xfrm>
              <a:off x="6590030" y="0"/>
              <a:ext cx="2553970" cy="72072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1122895"/>
            <a:ext cx="8534401" cy="333372"/>
          </a:xfrm>
        </p:spPr>
        <p:txBody>
          <a:bodyPr/>
          <a:lstStyle>
            <a:lvl1pPr>
              <a:tabLst>
                <a:tab pos="306756" algn="l"/>
                <a:tab pos="456949" algn="l"/>
              </a:tabLst>
              <a:defRPr sz="1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09602" y="1"/>
            <a:ext cx="8534398" cy="9736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 bwMode="gray">
          <a:xfrm>
            <a:off x="609600" y="1839394"/>
            <a:ext cx="10962640" cy="4339167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>
            <a:lvl1pPr marL="243719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>
                <a:solidFill>
                  <a:schemeClr val="tx1"/>
                </a:solidFill>
              </a:defRPr>
            </a:lvl1pPr>
            <a:lvl2pPr marL="548367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756" algn="l"/>
                <a:tab pos="4719729" algn="l"/>
              </a:tabLst>
              <a:defRPr>
                <a:solidFill>
                  <a:schemeClr val="tx2"/>
                </a:solidFill>
              </a:defRPr>
            </a:lvl2pPr>
            <a:lvl3pPr marL="853012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756" algn="l"/>
                <a:tab pos="4719729" algn="l"/>
              </a:tabLst>
              <a:defRPr>
                <a:solidFill>
                  <a:schemeClr val="bg2"/>
                </a:solidFill>
              </a:defRPr>
            </a:lvl3pPr>
            <a:lvl4pPr marL="1096731" marR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4pPr>
            <a:lvl5pPr marL="1279520" marR="0" indent="-182788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756" algn="l"/>
                <a:tab pos="4719729" algn="l"/>
              </a:tabLst>
              <a:defRPr>
                <a:solidFill>
                  <a:srgbClr val="53565A"/>
                </a:solidFill>
              </a:defRPr>
            </a:lvl5pPr>
          </a:lstStyle>
          <a:p>
            <a:pPr marL="243719" marR="0" lvl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48367" marR="0" lvl="1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.AppleSystemUIFont" charset="-120"/>
              <a:buChar char="–"/>
              <a:tabLst>
                <a:tab pos="306756" algn="l"/>
                <a:tab pos="4719729" algn="l"/>
              </a:tabLst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3012" marR="0" lvl="2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85000"/>
              <a:buFont typeface="Wingdings" charset="2"/>
              <a:buChar char="§"/>
              <a:tabLst>
                <a:tab pos="306756" algn="l"/>
                <a:tab pos="4719729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96731" marR="0" lvl="3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65000"/>
              <a:buFont typeface="Wingdings" charset="2"/>
              <a:buChar char="Ø"/>
              <a:tabLst>
                <a:tab pos="306756" algn="l"/>
                <a:tab pos="4719729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79520" marR="0" lvl="4" indent="-182788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Pct val="100000"/>
              <a:buFont typeface="Arial" charset="0"/>
              <a:buChar char="•"/>
              <a:tabLst>
                <a:tab pos="306756" algn="l"/>
                <a:tab pos="4719729" algn="l"/>
              </a:tabLst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9610" y="6223005"/>
            <a:ext cx="9072034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7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image" Target="../media/image3.emf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7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  <p:sldLayoutId id="214748371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761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FF769A4-5203-4A51-8E67-75BB4AB6889B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36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46" r:id="rId15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609601" y="10"/>
            <a:ext cx="10968566" cy="8918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609600" y="1839384"/>
            <a:ext cx="10962640" cy="4434416"/>
          </a:xfrm>
          <a:prstGeom prst="rect">
            <a:avLst/>
          </a:prstGeom>
        </p:spPr>
        <p:txBody>
          <a:bodyPr vert="horz" lIns="0" tIns="0" rIns="0" bIns="45707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243719" marR="0" lvl="0" indent="-243719" algn="l" defTabSz="12185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919DA5"/>
              </a:buClr>
              <a:buSzTx/>
              <a:buFont typeface="Arial" charset="0"/>
              <a:buChar char="•"/>
              <a:tabLst>
                <a:tab pos="306756" algn="l"/>
              </a:tabLst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11680825" y="6497252"/>
            <a:ext cx="307985" cy="20610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563" y="6432981"/>
            <a:ext cx="1196923" cy="331097"/>
          </a:xfrm>
          <a:prstGeom prst="rect">
            <a:avLst/>
          </a:prstGeom>
        </p:spPr>
      </p:pic>
      <p:cxnSp>
        <p:nvCxnSpPr>
          <p:cNvPr id="10" name="Straight Connector 9" hidden="1"/>
          <p:cNvCxnSpPr/>
          <p:nvPr userDrawn="1"/>
        </p:nvCxnSpPr>
        <p:spPr>
          <a:xfrm>
            <a:off x="11582400" y="6496043"/>
            <a:ext cx="0" cy="203200"/>
          </a:xfrm>
          <a:prstGeom prst="line">
            <a:avLst/>
          </a:prstGeom>
          <a:ln w="63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hidden="1"/>
          <p:cNvPicPr>
            <a:picLocks noChangeAspect="1" noChangeArrowheads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0048" y="6437376"/>
            <a:ext cx="1181872" cy="329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/>
          <p:cNvCxnSpPr/>
          <p:nvPr userDrawn="1"/>
        </p:nvCxnSpPr>
        <p:spPr bwMode="gray">
          <a:xfrm>
            <a:off x="11582400" y="6492873"/>
            <a:ext cx="0" cy="203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10377126" y="6555247"/>
            <a:ext cx="1089176" cy="120380"/>
            <a:chOff x="0" y="2064321"/>
            <a:chExt cx="9104352" cy="1006253"/>
          </a:xfrm>
        </p:grpSpPr>
        <p:grpSp>
          <p:nvGrpSpPr>
            <p:cNvPr id="27" name="Group 26"/>
            <p:cNvGrpSpPr/>
            <p:nvPr/>
          </p:nvGrpSpPr>
          <p:grpSpPr>
            <a:xfrm>
              <a:off x="0" y="2064321"/>
              <a:ext cx="2853309" cy="1006253"/>
              <a:chOff x="2483181" y="1579708"/>
              <a:chExt cx="4460839" cy="1573167"/>
            </a:xfrm>
          </p:grpSpPr>
          <p:sp>
            <p:nvSpPr>
              <p:cNvPr id="39" name="Freeform 5"/>
              <p:cNvSpPr>
                <a:spLocks/>
              </p:cNvSpPr>
              <p:nvPr/>
            </p:nvSpPr>
            <p:spPr bwMode="auto">
              <a:xfrm>
                <a:off x="2483181" y="1579708"/>
                <a:ext cx="3360326" cy="1274524"/>
              </a:xfrm>
              <a:custGeom>
                <a:avLst/>
                <a:gdLst>
                  <a:gd name="T0" fmla="*/ 2315 w 3484"/>
                  <a:gd name="T1" fmla="*/ 0 h 1322"/>
                  <a:gd name="T2" fmla="*/ 0 w 3484"/>
                  <a:gd name="T3" fmla="*/ 968 h 1322"/>
                  <a:gd name="T4" fmla="*/ 0 w 3484"/>
                  <a:gd name="T5" fmla="*/ 1322 h 1322"/>
                  <a:gd name="T6" fmla="*/ 0 w 3484"/>
                  <a:gd name="T7" fmla="*/ 1322 h 1322"/>
                  <a:gd name="T8" fmla="*/ 2314 w 3484"/>
                  <a:gd name="T9" fmla="*/ 353 h 1322"/>
                  <a:gd name="T10" fmla="*/ 3181 w 3484"/>
                  <a:gd name="T11" fmla="*/ 776 h 1322"/>
                  <a:gd name="T12" fmla="*/ 3308 w 3484"/>
                  <a:gd name="T13" fmla="*/ 687 h 1322"/>
                  <a:gd name="T14" fmla="*/ 3484 w 3484"/>
                  <a:gd name="T15" fmla="*/ 567 h 1322"/>
                  <a:gd name="T16" fmla="*/ 2315 w 3484"/>
                  <a:gd name="T17" fmla="*/ 0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4" h="1322">
                    <a:moveTo>
                      <a:pt x="2315" y="0"/>
                    </a:moveTo>
                    <a:cubicBezTo>
                      <a:pt x="1368" y="0"/>
                      <a:pt x="935" y="957"/>
                      <a:pt x="0" y="968"/>
                    </a:cubicBezTo>
                    <a:lnTo>
                      <a:pt x="0" y="1322"/>
                    </a:lnTo>
                    <a:lnTo>
                      <a:pt x="0" y="1322"/>
                    </a:lnTo>
                    <a:cubicBezTo>
                      <a:pt x="1149" y="1310"/>
                      <a:pt x="1430" y="353"/>
                      <a:pt x="2314" y="353"/>
                    </a:cubicBezTo>
                    <a:cubicBezTo>
                      <a:pt x="2633" y="353"/>
                      <a:pt x="2939" y="572"/>
                      <a:pt x="3181" y="776"/>
                    </a:cubicBezTo>
                    <a:cubicBezTo>
                      <a:pt x="3222" y="747"/>
                      <a:pt x="3265" y="717"/>
                      <a:pt x="3308" y="687"/>
                    </a:cubicBezTo>
                    <a:cubicBezTo>
                      <a:pt x="3364" y="647"/>
                      <a:pt x="3423" y="607"/>
                      <a:pt x="3484" y="567"/>
                    </a:cubicBezTo>
                    <a:cubicBezTo>
                      <a:pt x="3170" y="277"/>
                      <a:pt x="2718" y="0"/>
                      <a:pt x="2315" y="0"/>
                    </a:cubicBezTo>
                    <a:close/>
                  </a:path>
                </a:pathLst>
              </a:custGeom>
              <a:solidFill>
                <a:srgbClr val="2A3F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3586046" y="1878351"/>
                <a:ext cx="3357974" cy="1274524"/>
              </a:xfrm>
              <a:custGeom>
                <a:avLst/>
                <a:gdLst>
                  <a:gd name="T0" fmla="*/ 3482 w 3483"/>
                  <a:gd name="T1" fmla="*/ 0 h 1322"/>
                  <a:gd name="T2" fmla="*/ 1171 w 3483"/>
                  <a:gd name="T3" fmla="*/ 968 h 1322"/>
                  <a:gd name="T4" fmla="*/ 302 w 3483"/>
                  <a:gd name="T5" fmla="*/ 547 h 1322"/>
                  <a:gd name="T6" fmla="*/ 176 w 3483"/>
                  <a:gd name="T7" fmla="*/ 636 h 1322"/>
                  <a:gd name="T8" fmla="*/ 0 w 3483"/>
                  <a:gd name="T9" fmla="*/ 756 h 1322"/>
                  <a:gd name="T10" fmla="*/ 1172 w 3483"/>
                  <a:gd name="T11" fmla="*/ 1322 h 1322"/>
                  <a:gd name="T12" fmla="*/ 3483 w 3483"/>
                  <a:gd name="T13" fmla="*/ 353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3" h="1322">
                    <a:moveTo>
                      <a:pt x="3482" y="0"/>
                    </a:moveTo>
                    <a:cubicBezTo>
                      <a:pt x="2335" y="12"/>
                      <a:pt x="2053" y="968"/>
                      <a:pt x="1171" y="968"/>
                    </a:cubicBezTo>
                    <a:cubicBezTo>
                      <a:pt x="851" y="968"/>
                      <a:pt x="546" y="750"/>
                      <a:pt x="302" y="547"/>
                    </a:cubicBezTo>
                    <a:cubicBezTo>
                      <a:pt x="260" y="576"/>
                      <a:pt x="218" y="606"/>
                      <a:pt x="176" y="636"/>
                    </a:cubicBezTo>
                    <a:cubicBezTo>
                      <a:pt x="120" y="676"/>
                      <a:pt x="61" y="716"/>
                      <a:pt x="0" y="756"/>
                    </a:cubicBezTo>
                    <a:cubicBezTo>
                      <a:pt x="315" y="1045"/>
                      <a:pt x="768" y="1322"/>
                      <a:pt x="1172" y="1322"/>
                    </a:cubicBezTo>
                    <a:cubicBezTo>
                      <a:pt x="2118" y="1322"/>
                      <a:pt x="2551" y="366"/>
                      <a:pt x="3483" y="353"/>
                    </a:cubicBezTo>
                  </a:path>
                </a:pathLst>
              </a:custGeom>
              <a:solidFill>
                <a:srgbClr val="00AE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4439647" y="2075878"/>
                <a:ext cx="533796" cy="533796"/>
              </a:xfrm>
              <a:custGeom>
                <a:avLst/>
                <a:gdLst>
                  <a:gd name="T0" fmla="*/ 552 w 552"/>
                  <a:gd name="T1" fmla="*/ 277 h 553"/>
                  <a:gd name="T2" fmla="*/ 276 w 552"/>
                  <a:gd name="T3" fmla="*/ 553 h 553"/>
                  <a:gd name="T4" fmla="*/ 0 w 552"/>
                  <a:gd name="T5" fmla="*/ 277 h 553"/>
                  <a:gd name="T6" fmla="*/ 276 w 552"/>
                  <a:gd name="T7" fmla="*/ 0 h 553"/>
                  <a:gd name="T8" fmla="*/ 552 w 552"/>
                  <a:gd name="T9" fmla="*/ 277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2" h="553">
                    <a:moveTo>
                      <a:pt x="552" y="277"/>
                    </a:moveTo>
                    <a:cubicBezTo>
                      <a:pt x="552" y="429"/>
                      <a:pt x="429" y="553"/>
                      <a:pt x="276" y="553"/>
                    </a:cubicBezTo>
                    <a:cubicBezTo>
                      <a:pt x="124" y="553"/>
                      <a:pt x="0" y="429"/>
                      <a:pt x="0" y="277"/>
                    </a:cubicBezTo>
                    <a:cubicBezTo>
                      <a:pt x="0" y="124"/>
                      <a:pt x="123" y="0"/>
                      <a:pt x="276" y="0"/>
                    </a:cubicBezTo>
                    <a:cubicBezTo>
                      <a:pt x="429" y="1"/>
                      <a:pt x="552" y="124"/>
                      <a:pt x="552" y="277"/>
                    </a:cubicBezTo>
                    <a:close/>
                  </a:path>
                </a:pathLst>
              </a:custGeom>
              <a:solidFill>
                <a:srgbClr val="8C99A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3188426" y="2090629"/>
              <a:ext cx="606818" cy="948153"/>
            </a:xfrm>
            <a:custGeom>
              <a:avLst/>
              <a:gdLst>
                <a:gd name="T0" fmla="*/ 2 w 625"/>
                <a:gd name="T1" fmla="*/ 0 h 977"/>
                <a:gd name="T2" fmla="*/ 625 w 625"/>
                <a:gd name="T3" fmla="*/ 0 h 977"/>
                <a:gd name="T4" fmla="*/ 625 w 625"/>
                <a:gd name="T5" fmla="*/ 147 h 977"/>
                <a:gd name="T6" fmla="*/ 159 w 625"/>
                <a:gd name="T7" fmla="*/ 147 h 977"/>
                <a:gd name="T8" fmla="*/ 159 w 625"/>
                <a:gd name="T9" fmla="*/ 404 h 977"/>
                <a:gd name="T10" fmla="*/ 568 w 625"/>
                <a:gd name="T11" fmla="*/ 404 h 977"/>
                <a:gd name="T12" fmla="*/ 568 w 625"/>
                <a:gd name="T13" fmla="*/ 544 h 977"/>
                <a:gd name="T14" fmla="*/ 159 w 625"/>
                <a:gd name="T15" fmla="*/ 544 h 977"/>
                <a:gd name="T16" fmla="*/ 159 w 625"/>
                <a:gd name="T17" fmla="*/ 977 h 977"/>
                <a:gd name="T18" fmla="*/ 0 w 625"/>
                <a:gd name="T19" fmla="*/ 977 h 977"/>
                <a:gd name="T20" fmla="*/ 0 w 625"/>
                <a:gd name="T21" fmla="*/ 0 h 977"/>
                <a:gd name="T22" fmla="*/ 2 w 625"/>
                <a:gd name="T23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5" h="977">
                  <a:moveTo>
                    <a:pt x="2" y="0"/>
                  </a:moveTo>
                  <a:lnTo>
                    <a:pt x="625" y="0"/>
                  </a:lnTo>
                  <a:lnTo>
                    <a:pt x="625" y="147"/>
                  </a:lnTo>
                  <a:lnTo>
                    <a:pt x="159" y="147"/>
                  </a:lnTo>
                  <a:lnTo>
                    <a:pt x="159" y="404"/>
                  </a:lnTo>
                  <a:lnTo>
                    <a:pt x="568" y="404"/>
                  </a:lnTo>
                  <a:lnTo>
                    <a:pt x="568" y="544"/>
                  </a:lnTo>
                  <a:lnTo>
                    <a:pt x="159" y="544"/>
                  </a:lnTo>
                  <a:lnTo>
                    <a:pt x="159" y="977"/>
                  </a:lnTo>
                  <a:lnTo>
                    <a:pt x="0" y="977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A3F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3865730" y="2334777"/>
              <a:ext cx="644744" cy="722968"/>
            </a:xfrm>
            <a:custGeom>
              <a:avLst/>
              <a:gdLst>
                <a:gd name="T0" fmla="*/ 332 w 663"/>
                <a:gd name="T1" fmla="*/ 744 h 744"/>
                <a:gd name="T2" fmla="*/ 192 w 663"/>
                <a:gd name="T3" fmla="*/ 717 h 744"/>
                <a:gd name="T4" fmla="*/ 88 w 663"/>
                <a:gd name="T5" fmla="*/ 639 h 744"/>
                <a:gd name="T6" fmla="*/ 23 w 663"/>
                <a:gd name="T7" fmla="*/ 522 h 744"/>
                <a:gd name="T8" fmla="*/ 0 w 663"/>
                <a:gd name="T9" fmla="*/ 372 h 744"/>
                <a:gd name="T10" fmla="*/ 23 w 663"/>
                <a:gd name="T11" fmla="*/ 223 h 744"/>
                <a:gd name="T12" fmla="*/ 88 w 663"/>
                <a:gd name="T13" fmla="*/ 105 h 744"/>
                <a:gd name="T14" fmla="*/ 192 w 663"/>
                <a:gd name="T15" fmla="*/ 28 h 744"/>
                <a:gd name="T16" fmla="*/ 332 w 663"/>
                <a:gd name="T17" fmla="*/ 0 h 744"/>
                <a:gd name="T18" fmla="*/ 472 w 663"/>
                <a:gd name="T19" fmla="*/ 28 h 744"/>
                <a:gd name="T20" fmla="*/ 575 w 663"/>
                <a:gd name="T21" fmla="*/ 105 h 744"/>
                <a:gd name="T22" fmla="*/ 640 w 663"/>
                <a:gd name="T23" fmla="*/ 223 h 744"/>
                <a:gd name="T24" fmla="*/ 663 w 663"/>
                <a:gd name="T25" fmla="*/ 372 h 744"/>
                <a:gd name="T26" fmla="*/ 640 w 663"/>
                <a:gd name="T27" fmla="*/ 522 h 744"/>
                <a:gd name="T28" fmla="*/ 575 w 663"/>
                <a:gd name="T29" fmla="*/ 639 h 744"/>
                <a:gd name="T30" fmla="*/ 472 w 663"/>
                <a:gd name="T31" fmla="*/ 717 h 744"/>
                <a:gd name="T32" fmla="*/ 332 w 663"/>
                <a:gd name="T33" fmla="*/ 744 h 744"/>
                <a:gd name="T34" fmla="*/ 332 w 663"/>
                <a:gd name="T35" fmla="*/ 620 h 744"/>
                <a:gd name="T36" fmla="*/ 415 w 663"/>
                <a:gd name="T37" fmla="*/ 598 h 744"/>
                <a:gd name="T38" fmla="*/ 474 w 663"/>
                <a:gd name="T39" fmla="*/ 540 h 744"/>
                <a:gd name="T40" fmla="*/ 508 w 663"/>
                <a:gd name="T41" fmla="*/ 460 h 744"/>
                <a:gd name="T42" fmla="*/ 519 w 663"/>
                <a:gd name="T43" fmla="*/ 369 h 744"/>
                <a:gd name="T44" fmla="*/ 508 w 663"/>
                <a:gd name="T45" fmla="*/ 279 h 744"/>
                <a:gd name="T46" fmla="*/ 474 w 663"/>
                <a:gd name="T47" fmla="*/ 199 h 744"/>
                <a:gd name="T48" fmla="*/ 415 w 663"/>
                <a:gd name="T49" fmla="*/ 143 h 744"/>
                <a:gd name="T50" fmla="*/ 332 w 663"/>
                <a:gd name="T51" fmla="*/ 120 h 744"/>
                <a:gd name="T52" fmla="*/ 248 w 663"/>
                <a:gd name="T53" fmla="*/ 143 h 744"/>
                <a:gd name="T54" fmla="*/ 189 w 663"/>
                <a:gd name="T55" fmla="*/ 199 h 744"/>
                <a:gd name="T56" fmla="*/ 155 w 663"/>
                <a:gd name="T57" fmla="*/ 279 h 744"/>
                <a:gd name="T58" fmla="*/ 144 w 663"/>
                <a:gd name="T59" fmla="*/ 369 h 744"/>
                <a:gd name="T60" fmla="*/ 155 w 663"/>
                <a:gd name="T61" fmla="*/ 460 h 744"/>
                <a:gd name="T62" fmla="*/ 189 w 663"/>
                <a:gd name="T63" fmla="*/ 540 h 744"/>
                <a:gd name="T64" fmla="*/ 248 w 663"/>
                <a:gd name="T65" fmla="*/ 598 h 744"/>
                <a:gd name="T66" fmla="*/ 332 w 663"/>
                <a:gd name="T67" fmla="*/ 62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3" h="744">
                  <a:moveTo>
                    <a:pt x="332" y="744"/>
                  </a:moveTo>
                  <a:cubicBezTo>
                    <a:pt x="279" y="744"/>
                    <a:pt x="233" y="735"/>
                    <a:pt x="192" y="717"/>
                  </a:cubicBezTo>
                  <a:cubicBezTo>
                    <a:pt x="150" y="698"/>
                    <a:pt x="117" y="672"/>
                    <a:pt x="88" y="639"/>
                  </a:cubicBezTo>
                  <a:cubicBezTo>
                    <a:pt x="59" y="607"/>
                    <a:pt x="38" y="567"/>
                    <a:pt x="23" y="522"/>
                  </a:cubicBezTo>
                  <a:cubicBezTo>
                    <a:pt x="8" y="477"/>
                    <a:pt x="0" y="425"/>
                    <a:pt x="0" y="372"/>
                  </a:cubicBezTo>
                  <a:cubicBezTo>
                    <a:pt x="0" y="318"/>
                    <a:pt x="8" y="268"/>
                    <a:pt x="23" y="223"/>
                  </a:cubicBezTo>
                  <a:cubicBezTo>
                    <a:pt x="38" y="178"/>
                    <a:pt x="59" y="138"/>
                    <a:pt x="88" y="105"/>
                  </a:cubicBezTo>
                  <a:cubicBezTo>
                    <a:pt x="117" y="73"/>
                    <a:pt x="150" y="47"/>
                    <a:pt x="192" y="28"/>
                  </a:cubicBezTo>
                  <a:cubicBezTo>
                    <a:pt x="233" y="9"/>
                    <a:pt x="279" y="0"/>
                    <a:pt x="332" y="0"/>
                  </a:cubicBezTo>
                  <a:cubicBezTo>
                    <a:pt x="384" y="0"/>
                    <a:pt x="430" y="9"/>
                    <a:pt x="472" y="28"/>
                  </a:cubicBezTo>
                  <a:cubicBezTo>
                    <a:pt x="513" y="47"/>
                    <a:pt x="547" y="73"/>
                    <a:pt x="575" y="105"/>
                  </a:cubicBezTo>
                  <a:cubicBezTo>
                    <a:pt x="604" y="138"/>
                    <a:pt x="625" y="178"/>
                    <a:pt x="640" y="223"/>
                  </a:cubicBezTo>
                  <a:cubicBezTo>
                    <a:pt x="655" y="269"/>
                    <a:pt x="663" y="318"/>
                    <a:pt x="663" y="372"/>
                  </a:cubicBezTo>
                  <a:cubicBezTo>
                    <a:pt x="663" y="427"/>
                    <a:pt x="655" y="477"/>
                    <a:pt x="640" y="522"/>
                  </a:cubicBezTo>
                  <a:cubicBezTo>
                    <a:pt x="625" y="568"/>
                    <a:pt x="604" y="607"/>
                    <a:pt x="575" y="639"/>
                  </a:cubicBezTo>
                  <a:cubicBezTo>
                    <a:pt x="547" y="672"/>
                    <a:pt x="513" y="698"/>
                    <a:pt x="472" y="717"/>
                  </a:cubicBezTo>
                  <a:cubicBezTo>
                    <a:pt x="430" y="734"/>
                    <a:pt x="384" y="744"/>
                    <a:pt x="332" y="744"/>
                  </a:cubicBezTo>
                  <a:close/>
                  <a:moveTo>
                    <a:pt x="332" y="620"/>
                  </a:moveTo>
                  <a:cubicBezTo>
                    <a:pt x="364" y="620"/>
                    <a:pt x="392" y="613"/>
                    <a:pt x="415" y="598"/>
                  </a:cubicBezTo>
                  <a:cubicBezTo>
                    <a:pt x="439" y="583"/>
                    <a:pt x="458" y="564"/>
                    <a:pt x="474" y="540"/>
                  </a:cubicBezTo>
                  <a:cubicBezTo>
                    <a:pt x="489" y="517"/>
                    <a:pt x="500" y="490"/>
                    <a:pt x="508" y="460"/>
                  </a:cubicBezTo>
                  <a:cubicBezTo>
                    <a:pt x="515" y="430"/>
                    <a:pt x="519" y="400"/>
                    <a:pt x="519" y="369"/>
                  </a:cubicBezTo>
                  <a:cubicBezTo>
                    <a:pt x="519" y="339"/>
                    <a:pt x="515" y="309"/>
                    <a:pt x="508" y="279"/>
                  </a:cubicBezTo>
                  <a:cubicBezTo>
                    <a:pt x="500" y="249"/>
                    <a:pt x="489" y="223"/>
                    <a:pt x="474" y="199"/>
                  </a:cubicBezTo>
                  <a:cubicBezTo>
                    <a:pt x="459" y="175"/>
                    <a:pt x="439" y="157"/>
                    <a:pt x="415" y="143"/>
                  </a:cubicBezTo>
                  <a:cubicBezTo>
                    <a:pt x="392" y="128"/>
                    <a:pt x="364" y="120"/>
                    <a:pt x="332" y="120"/>
                  </a:cubicBezTo>
                  <a:cubicBezTo>
                    <a:pt x="299" y="120"/>
                    <a:pt x="272" y="128"/>
                    <a:pt x="248" y="143"/>
                  </a:cubicBezTo>
                  <a:cubicBezTo>
                    <a:pt x="224" y="158"/>
                    <a:pt x="205" y="177"/>
                    <a:pt x="189" y="199"/>
                  </a:cubicBezTo>
                  <a:cubicBezTo>
                    <a:pt x="174" y="223"/>
                    <a:pt x="163" y="249"/>
                    <a:pt x="155" y="279"/>
                  </a:cubicBezTo>
                  <a:cubicBezTo>
                    <a:pt x="148" y="309"/>
                    <a:pt x="144" y="339"/>
                    <a:pt x="144" y="369"/>
                  </a:cubicBezTo>
                  <a:cubicBezTo>
                    <a:pt x="144" y="400"/>
                    <a:pt x="148" y="430"/>
                    <a:pt x="155" y="460"/>
                  </a:cubicBezTo>
                  <a:cubicBezTo>
                    <a:pt x="163" y="490"/>
                    <a:pt x="174" y="517"/>
                    <a:pt x="189" y="540"/>
                  </a:cubicBezTo>
                  <a:cubicBezTo>
                    <a:pt x="204" y="564"/>
                    <a:pt x="224" y="583"/>
                    <a:pt x="248" y="598"/>
                  </a:cubicBezTo>
                  <a:cubicBezTo>
                    <a:pt x="272" y="613"/>
                    <a:pt x="299" y="620"/>
                    <a:pt x="332" y="620"/>
                  </a:cubicBezTo>
                  <a:close/>
                </a:path>
              </a:pathLst>
            </a:custGeom>
            <a:solidFill>
              <a:srgbClr val="2A3F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4621950" y="2332407"/>
              <a:ext cx="374521" cy="704005"/>
            </a:xfrm>
            <a:custGeom>
              <a:avLst/>
              <a:gdLst>
                <a:gd name="T0" fmla="*/ 0 w 384"/>
                <a:gd name="T1" fmla="*/ 19 h 725"/>
                <a:gd name="T2" fmla="*/ 135 w 384"/>
                <a:gd name="T3" fmla="*/ 19 h 725"/>
                <a:gd name="T4" fmla="*/ 135 w 384"/>
                <a:gd name="T5" fmla="*/ 156 h 725"/>
                <a:gd name="T6" fmla="*/ 137 w 384"/>
                <a:gd name="T7" fmla="*/ 156 h 725"/>
                <a:gd name="T8" fmla="*/ 162 w 384"/>
                <a:gd name="T9" fmla="*/ 100 h 725"/>
                <a:gd name="T10" fmla="*/ 206 w 384"/>
                <a:gd name="T11" fmla="*/ 50 h 725"/>
                <a:gd name="T12" fmla="*/ 264 w 384"/>
                <a:gd name="T13" fmla="*/ 14 h 725"/>
                <a:gd name="T14" fmla="*/ 329 w 384"/>
                <a:gd name="T15" fmla="*/ 0 h 725"/>
                <a:gd name="T16" fmla="*/ 364 w 384"/>
                <a:gd name="T17" fmla="*/ 1 h 725"/>
                <a:gd name="T18" fmla="*/ 384 w 384"/>
                <a:gd name="T19" fmla="*/ 4 h 725"/>
                <a:gd name="T20" fmla="*/ 384 w 384"/>
                <a:gd name="T21" fmla="*/ 154 h 725"/>
                <a:gd name="T22" fmla="*/ 352 w 384"/>
                <a:gd name="T23" fmla="*/ 149 h 725"/>
                <a:gd name="T24" fmla="*/ 321 w 384"/>
                <a:gd name="T25" fmla="*/ 146 h 725"/>
                <a:gd name="T26" fmla="*/ 252 w 384"/>
                <a:gd name="T27" fmla="*/ 162 h 725"/>
                <a:gd name="T28" fmla="*/ 196 w 384"/>
                <a:gd name="T29" fmla="*/ 209 h 725"/>
                <a:gd name="T30" fmla="*/ 159 w 384"/>
                <a:gd name="T31" fmla="*/ 285 h 725"/>
                <a:gd name="T32" fmla="*/ 145 w 384"/>
                <a:gd name="T33" fmla="*/ 389 h 725"/>
                <a:gd name="T34" fmla="*/ 145 w 384"/>
                <a:gd name="T35" fmla="*/ 725 h 725"/>
                <a:gd name="T36" fmla="*/ 1 w 384"/>
                <a:gd name="T37" fmla="*/ 725 h 725"/>
                <a:gd name="T38" fmla="*/ 1 w 384"/>
                <a:gd name="T39" fmla="*/ 19 h 725"/>
                <a:gd name="T40" fmla="*/ 0 w 384"/>
                <a:gd name="T41" fmla="*/ 19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4" h="725">
                  <a:moveTo>
                    <a:pt x="0" y="19"/>
                  </a:moveTo>
                  <a:lnTo>
                    <a:pt x="135" y="19"/>
                  </a:lnTo>
                  <a:lnTo>
                    <a:pt x="135" y="156"/>
                  </a:lnTo>
                  <a:lnTo>
                    <a:pt x="137" y="156"/>
                  </a:lnTo>
                  <a:cubicBezTo>
                    <a:pt x="141" y="137"/>
                    <a:pt x="150" y="119"/>
                    <a:pt x="162" y="100"/>
                  </a:cubicBezTo>
                  <a:cubicBezTo>
                    <a:pt x="175" y="81"/>
                    <a:pt x="190" y="65"/>
                    <a:pt x="206" y="50"/>
                  </a:cubicBezTo>
                  <a:cubicBezTo>
                    <a:pt x="224" y="35"/>
                    <a:pt x="242" y="22"/>
                    <a:pt x="264" y="14"/>
                  </a:cubicBezTo>
                  <a:cubicBezTo>
                    <a:pt x="285" y="5"/>
                    <a:pt x="306" y="0"/>
                    <a:pt x="329" y="0"/>
                  </a:cubicBezTo>
                  <a:cubicBezTo>
                    <a:pt x="345" y="0"/>
                    <a:pt x="357" y="0"/>
                    <a:pt x="364" y="1"/>
                  </a:cubicBezTo>
                  <a:cubicBezTo>
                    <a:pt x="370" y="2"/>
                    <a:pt x="376" y="2"/>
                    <a:pt x="384" y="4"/>
                  </a:cubicBezTo>
                  <a:lnTo>
                    <a:pt x="384" y="154"/>
                  </a:lnTo>
                  <a:cubicBezTo>
                    <a:pt x="374" y="152"/>
                    <a:pt x="364" y="150"/>
                    <a:pt x="352" y="149"/>
                  </a:cubicBezTo>
                  <a:cubicBezTo>
                    <a:pt x="342" y="147"/>
                    <a:pt x="331" y="146"/>
                    <a:pt x="321" y="146"/>
                  </a:cubicBezTo>
                  <a:cubicBezTo>
                    <a:pt x="296" y="146"/>
                    <a:pt x="274" y="151"/>
                    <a:pt x="252" y="162"/>
                  </a:cubicBezTo>
                  <a:cubicBezTo>
                    <a:pt x="231" y="172"/>
                    <a:pt x="212" y="189"/>
                    <a:pt x="196" y="209"/>
                  </a:cubicBezTo>
                  <a:cubicBezTo>
                    <a:pt x="180" y="229"/>
                    <a:pt x="167" y="255"/>
                    <a:pt x="159" y="285"/>
                  </a:cubicBezTo>
                  <a:cubicBezTo>
                    <a:pt x="150" y="315"/>
                    <a:pt x="145" y="350"/>
                    <a:pt x="145" y="389"/>
                  </a:cubicBezTo>
                  <a:lnTo>
                    <a:pt x="145" y="725"/>
                  </a:lnTo>
                  <a:lnTo>
                    <a:pt x="1" y="725"/>
                  </a:lnTo>
                  <a:lnTo>
                    <a:pt x="1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2A3F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5006757" y="2337147"/>
              <a:ext cx="611559" cy="720597"/>
            </a:xfrm>
            <a:custGeom>
              <a:avLst/>
              <a:gdLst>
                <a:gd name="T0" fmla="*/ 144 w 631"/>
                <a:gd name="T1" fmla="*/ 410 h 743"/>
                <a:gd name="T2" fmla="*/ 155 w 631"/>
                <a:gd name="T3" fmla="*/ 490 h 743"/>
                <a:gd name="T4" fmla="*/ 188 w 631"/>
                <a:gd name="T5" fmla="*/ 557 h 743"/>
                <a:gd name="T6" fmla="*/ 243 w 631"/>
                <a:gd name="T7" fmla="*/ 603 h 743"/>
                <a:gd name="T8" fmla="*/ 321 w 631"/>
                <a:gd name="T9" fmla="*/ 621 h 743"/>
                <a:gd name="T10" fmla="*/ 424 w 631"/>
                <a:gd name="T11" fmla="*/ 591 h 743"/>
                <a:gd name="T12" fmla="*/ 481 w 631"/>
                <a:gd name="T13" fmla="*/ 502 h 743"/>
                <a:gd name="T14" fmla="*/ 618 w 631"/>
                <a:gd name="T15" fmla="*/ 502 h 743"/>
                <a:gd name="T16" fmla="*/ 579 w 631"/>
                <a:gd name="T17" fmla="*/ 604 h 743"/>
                <a:gd name="T18" fmla="*/ 511 w 631"/>
                <a:gd name="T19" fmla="*/ 681 h 743"/>
                <a:gd name="T20" fmla="*/ 424 w 631"/>
                <a:gd name="T21" fmla="*/ 727 h 743"/>
                <a:gd name="T22" fmla="*/ 321 w 631"/>
                <a:gd name="T23" fmla="*/ 743 h 743"/>
                <a:gd name="T24" fmla="*/ 185 w 631"/>
                <a:gd name="T25" fmla="*/ 716 h 743"/>
                <a:gd name="T26" fmla="*/ 84 w 631"/>
                <a:gd name="T27" fmla="*/ 639 h 743"/>
                <a:gd name="T28" fmla="*/ 21 w 631"/>
                <a:gd name="T29" fmla="*/ 522 h 743"/>
                <a:gd name="T30" fmla="*/ 0 w 631"/>
                <a:gd name="T31" fmla="*/ 372 h 743"/>
                <a:gd name="T32" fmla="*/ 23 w 631"/>
                <a:gd name="T33" fmla="*/ 230 h 743"/>
                <a:gd name="T34" fmla="*/ 86 w 631"/>
                <a:gd name="T35" fmla="*/ 111 h 743"/>
                <a:gd name="T36" fmla="*/ 185 w 631"/>
                <a:gd name="T37" fmla="*/ 30 h 743"/>
                <a:gd name="T38" fmla="*/ 316 w 631"/>
                <a:gd name="T39" fmla="*/ 0 h 743"/>
                <a:gd name="T40" fmla="*/ 455 w 631"/>
                <a:gd name="T41" fmla="*/ 35 h 743"/>
                <a:gd name="T42" fmla="*/ 558 w 631"/>
                <a:gd name="T43" fmla="*/ 127 h 743"/>
                <a:gd name="T44" fmla="*/ 616 w 631"/>
                <a:gd name="T45" fmla="*/ 260 h 743"/>
                <a:gd name="T46" fmla="*/ 626 w 631"/>
                <a:gd name="T47" fmla="*/ 413 h 743"/>
                <a:gd name="T48" fmla="*/ 144 w 631"/>
                <a:gd name="T49" fmla="*/ 413 h 743"/>
                <a:gd name="T50" fmla="*/ 144 w 631"/>
                <a:gd name="T51" fmla="*/ 410 h 743"/>
                <a:gd name="T52" fmla="*/ 480 w 631"/>
                <a:gd name="T53" fmla="*/ 307 h 743"/>
                <a:gd name="T54" fmla="*/ 465 w 631"/>
                <a:gd name="T55" fmla="*/ 236 h 743"/>
                <a:gd name="T56" fmla="*/ 433 w 631"/>
                <a:gd name="T57" fmla="*/ 176 h 743"/>
                <a:gd name="T58" fmla="*/ 381 w 631"/>
                <a:gd name="T59" fmla="*/ 135 h 743"/>
                <a:gd name="T60" fmla="*/ 315 w 631"/>
                <a:gd name="T61" fmla="*/ 118 h 743"/>
                <a:gd name="T62" fmla="*/ 246 w 631"/>
                <a:gd name="T63" fmla="*/ 132 h 743"/>
                <a:gd name="T64" fmla="*/ 192 w 631"/>
                <a:gd name="T65" fmla="*/ 172 h 743"/>
                <a:gd name="T66" fmla="*/ 157 w 631"/>
                <a:gd name="T67" fmla="*/ 232 h 743"/>
                <a:gd name="T68" fmla="*/ 142 w 631"/>
                <a:gd name="T69" fmla="*/ 306 h 743"/>
                <a:gd name="T70" fmla="*/ 480 w 631"/>
                <a:gd name="T71" fmla="*/ 306 h 743"/>
                <a:gd name="T72" fmla="*/ 480 w 631"/>
                <a:gd name="T73" fmla="*/ 307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1" h="743">
                  <a:moveTo>
                    <a:pt x="144" y="410"/>
                  </a:moveTo>
                  <a:cubicBezTo>
                    <a:pt x="144" y="437"/>
                    <a:pt x="148" y="463"/>
                    <a:pt x="155" y="490"/>
                  </a:cubicBezTo>
                  <a:cubicBezTo>
                    <a:pt x="163" y="515"/>
                    <a:pt x="172" y="537"/>
                    <a:pt x="188" y="557"/>
                  </a:cubicBezTo>
                  <a:cubicBezTo>
                    <a:pt x="201" y="576"/>
                    <a:pt x="220" y="592"/>
                    <a:pt x="243" y="603"/>
                  </a:cubicBezTo>
                  <a:cubicBezTo>
                    <a:pt x="265" y="614"/>
                    <a:pt x="290" y="621"/>
                    <a:pt x="321" y="621"/>
                  </a:cubicBezTo>
                  <a:cubicBezTo>
                    <a:pt x="364" y="621"/>
                    <a:pt x="398" y="611"/>
                    <a:pt x="424" y="591"/>
                  </a:cubicBezTo>
                  <a:cubicBezTo>
                    <a:pt x="450" y="571"/>
                    <a:pt x="469" y="542"/>
                    <a:pt x="481" y="502"/>
                  </a:cubicBezTo>
                  <a:lnTo>
                    <a:pt x="618" y="502"/>
                  </a:lnTo>
                  <a:cubicBezTo>
                    <a:pt x="610" y="541"/>
                    <a:pt x="596" y="574"/>
                    <a:pt x="579" y="604"/>
                  </a:cubicBezTo>
                  <a:cubicBezTo>
                    <a:pt x="560" y="634"/>
                    <a:pt x="537" y="659"/>
                    <a:pt x="511" y="681"/>
                  </a:cubicBezTo>
                  <a:cubicBezTo>
                    <a:pt x="485" y="701"/>
                    <a:pt x="456" y="717"/>
                    <a:pt x="424" y="727"/>
                  </a:cubicBezTo>
                  <a:cubicBezTo>
                    <a:pt x="391" y="737"/>
                    <a:pt x="358" y="743"/>
                    <a:pt x="321" y="743"/>
                  </a:cubicBezTo>
                  <a:cubicBezTo>
                    <a:pt x="270" y="743"/>
                    <a:pt x="224" y="735"/>
                    <a:pt x="185" y="716"/>
                  </a:cubicBezTo>
                  <a:cubicBezTo>
                    <a:pt x="145" y="697"/>
                    <a:pt x="111" y="672"/>
                    <a:pt x="84" y="639"/>
                  </a:cubicBezTo>
                  <a:cubicBezTo>
                    <a:pt x="56" y="607"/>
                    <a:pt x="36" y="567"/>
                    <a:pt x="21" y="522"/>
                  </a:cubicBezTo>
                  <a:cubicBezTo>
                    <a:pt x="8" y="477"/>
                    <a:pt x="0" y="426"/>
                    <a:pt x="0" y="372"/>
                  </a:cubicBezTo>
                  <a:cubicBezTo>
                    <a:pt x="0" y="322"/>
                    <a:pt x="8" y="274"/>
                    <a:pt x="23" y="230"/>
                  </a:cubicBezTo>
                  <a:cubicBezTo>
                    <a:pt x="38" y="185"/>
                    <a:pt x="59" y="145"/>
                    <a:pt x="86" y="111"/>
                  </a:cubicBezTo>
                  <a:cubicBezTo>
                    <a:pt x="114" y="77"/>
                    <a:pt x="146" y="50"/>
                    <a:pt x="185" y="30"/>
                  </a:cubicBezTo>
                  <a:cubicBezTo>
                    <a:pt x="224" y="10"/>
                    <a:pt x="268" y="0"/>
                    <a:pt x="316" y="0"/>
                  </a:cubicBezTo>
                  <a:cubicBezTo>
                    <a:pt x="368" y="0"/>
                    <a:pt x="414" y="11"/>
                    <a:pt x="455" y="35"/>
                  </a:cubicBezTo>
                  <a:cubicBezTo>
                    <a:pt x="496" y="58"/>
                    <a:pt x="530" y="88"/>
                    <a:pt x="558" y="127"/>
                  </a:cubicBezTo>
                  <a:cubicBezTo>
                    <a:pt x="585" y="166"/>
                    <a:pt x="604" y="210"/>
                    <a:pt x="616" y="260"/>
                  </a:cubicBezTo>
                  <a:cubicBezTo>
                    <a:pt x="629" y="310"/>
                    <a:pt x="631" y="361"/>
                    <a:pt x="626" y="413"/>
                  </a:cubicBezTo>
                  <a:lnTo>
                    <a:pt x="144" y="413"/>
                  </a:lnTo>
                  <a:lnTo>
                    <a:pt x="144" y="410"/>
                  </a:lnTo>
                  <a:close/>
                  <a:moveTo>
                    <a:pt x="480" y="307"/>
                  </a:moveTo>
                  <a:cubicBezTo>
                    <a:pt x="479" y="282"/>
                    <a:pt x="474" y="258"/>
                    <a:pt x="465" y="236"/>
                  </a:cubicBezTo>
                  <a:cubicBezTo>
                    <a:pt x="458" y="213"/>
                    <a:pt x="446" y="193"/>
                    <a:pt x="433" y="176"/>
                  </a:cubicBezTo>
                  <a:cubicBezTo>
                    <a:pt x="419" y="158"/>
                    <a:pt x="401" y="146"/>
                    <a:pt x="381" y="135"/>
                  </a:cubicBezTo>
                  <a:cubicBezTo>
                    <a:pt x="361" y="124"/>
                    <a:pt x="339" y="118"/>
                    <a:pt x="315" y="118"/>
                  </a:cubicBezTo>
                  <a:cubicBezTo>
                    <a:pt x="290" y="118"/>
                    <a:pt x="266" y="123"/>
                    <a:pt x="246" y="132"/>
                  </a:cubicBezTo>
                  <a:cubicBezTo>
                    <a:pt x="225" y="142"/>
                    <a:pt x="207" y="155"/>
                    <a:pt x="192" y="172"/>
                  </a:cubicBezTo>
                  <a:cubicBezTo>
                    <a:pt x="177" y="189"/>
                    <a:pt x="166" y="208"/>
                    <a:pt x="157" y="232"/>
                  </a:cubicBezTo>
                  <a:cubicBezTo>
                    <a:pt x="149" y="255"/>
                    <a:pt x="144" y="280"/>
                    <a:pt x="142" y="306"/>
                  </a:cubicBezTo>
                  <a:lnTo>
                    <a:pt x="480" y="306"/>
                  </a:lnTo>
                  <a:lnTo>
                    <a:pt x="480" y="307"/>
                  </a:lnTo>
                  <a:close/>
                </a:path>
              </a:pathLst>
            </a:custGeom>
            <a:solidFill>
              <a:srgbClr val="2A3F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5690519" y="2066925"/>
              <a:ext cx="713486" cy="995560"/>
            </a:xfrm>
            <a:custGeom>
              <a:avLst/>
              <a:gdLst>
                <a:gd name="T0" fmla="*/ 163 w 735"/>
                <a:gd name="T1" fmla="*/ 674 h 1023"/>
                <a:gd name="T2" fmla="*/ 180 w 735"/>
                <a:gd name="T3" fmla="*/ 770 h 1023"/>
                <a:gd name="T4" fmla="*/ 229 w 735"/>
                <a:gd name="T5" fmla="*/ 835 h 1023"/>
                <a:gd name="T6" fmla="*/ 301 w 735"/>
                <a:gd name="T7" fmla="*/ 873 h 1023"/>
                <a:gd name="T8" fmla="*/ 390 w 735"/>
                <a:gd name="T9" fmla="*/ 884 h 1023"/>
                <a:gd name="T10" fmla="*/ 479 w 735"/>
                <a:gd name="T11" fmla="*/ 872 h 1023"/>
                <a:gd name="T12" fmla="*/ 539 w 735"/>
                <a:gd name="T13" fmla="*/ 838 h 1023"/>
                <a:gd name="T14" fmla="*/ 572 w 735"/>
                <a:gd name="T15" fmla="*/ 790 h 1023"/>
                <a:gd name="T16" fmla="*/ 581 w 735"/>
                <a:gd name="T17" fmla="*/ 737 h 1023"/>
                <a:gd name="T18" fmla="*/ 558 w 735"/>
                <a:gd name="T19" fmla="*/ 654 h 1023"/>
                <a:gd name="T20" fmla="*/ 506 w 735"/>
                <a:gd name="T21" fmla="*/ 616 h 1023"/>
                <a:gd name="T22" fmla="*/ 394 w 735"/>
                <a:gd name="T23" fmla="*/ 580 h 1023"/>
                <a:gd name="T24" fmla="*/ 236 w 735"/>
                <a:gd name="T25" fmla="*/ 535 h 1023"/>
                <a:gd name="T26" fmla="*/ 140 w 735"/>
                <a:gd name="T27" fmla="*/ 493 h 1023"/>
                <a:gd name="T28" fmla="*/ 79 w 735"/>
                <a:gd name="T29" fmla="*/ 433 h 1023"/>
                <a:gd name="T30" fmla="*/ 46 w 735"/>
                <a:gd name="T31" fmla="*/ 363 h 1023"/>
                <a:gd name="T32" fmla="*/ 36 w 735"/>
                <a:gd name="T33" fmla="*/ 288 h 1023"/>
                <a:gd name="T34" fmla="*/ 65 w 735"/>
                <a:gd name="T35" fmla="*/ 160 h 1023"/>
                <a:gd name="T36" fmla="*/ 140 w 735"/>
                <a:gd name="T37" fmla="*/ 70 h 1023"/>
                <a:gd name="T38" fmla="*/ 246 w 735"/>
                <a:gd name="T39" fmla="*/ 18 h 1023"/>
                <a:gd name="T40" fmla="*/ 366 w 735"/>
                <a:gd name="T41" fmla="*/ 0 h 1023"/>
                <a:gd name="T42" fmla="*/ 500 w 735"/>
                <a:gd name="T43" fmla="*/ 20 h 1023"/>
                <a:gd name="T44" fmla="*/ 610 w 735"/>
                <a:gd name="T45" fmla="*/ 80 h 1023"/>
                <a:gd name="T46" fmla="*/ 685 w 735"/>
                <a:gd name="T47" fmla="*/ 178 h 1023"/>
                <a:gd name="T48" fmla="*/ 713 w 735"/>
                <a:gd name="T49" fmla="*/ 313 h 1023"/>
                <a:gd name="T50" fmla="*/ 554 w 735"/>
                <a:gd name="T51" fmla="*/ 313 h 1023"/>
                <a:gd name="T52" fmla="*/ 494 w 735"/>
                <a:gd name="T53" fmla="*/ 179 h 1023"/>
                <a:gd name="T54" fmla="*/ 359 w 735"/>
                <a:gd name="T55" fmla="*/ 140 h 1023"/>
                <a:gd name="T56" fmla="*/ 301 w 735"/>
                <a:gd name="T57" fmla="*/ 147 h 1023"/>
                <a:gd name="T58" fmla="*/ 248 w 735"/>
                <a:gd name="T59" fmla="*/ 167 h 1023"/>
                <a:gd name="T60" fmla="*/ 208 w 735"/>
                <a:gd name="T61" fmla="*/ 205 h 1023"/>
                <a:gd name="T62" fmla="*/ 191 w 735"/>
                <a:gd name="T63" fmla="*/ 267 h 1023"/>
                <a:gd name="T64" fmla="*/ 221 w 735"/>
                <a:gd name="T65" fmla="*/ 348 h 1023"/>
                <a:gd name="T66" fmla="*/ 299 w 735"/>
                <a:gd name="T67" fmla="*/ 393 h 1023"/>
                <a:gd name="T68" fmla="*/ 339 w 735"/>
                <a:gd name="T69" fmla="*/ 404 h 1023"/>
                <a:gd name="T70" fmla="*/ 416 w 735"/>
                <a:gd name="T71" fmla="*/ 427 h 1023"/>
                <a:gd name="T72" fmla="*/ 500 w 735"/>
                <a:gd name="T73" fmla="*/ 450 h 1023"/>
                <a:gd name="T74" fmla="*/ 559 w 735"/>
                <a:gd name="T75" fmla="*/ 468 h 1023"/>
                <a:gd name="T76" fmla="*/ 636 w 735"/>
                <a:gd name="T77" fmla="*/ 509 h 1023"/>
                <a:gd name="T78" fmla="*/ 691 w 735"/>
                <a:gd name="T79" fmla="*/ 569 h 1023"/>
                <a:gd name="T80" fmla="*/ 724 w 735"/>
                <a:gd name="T81" fmla="*/ 640 h 1023"/>
                <a:gd name="T82" fmla="*/ 735 w 735"/>
                <a:gd name="T83" fmla="*/ 717 h 1023"/>
                <a:gd name="T84" fmla="*/ 704 w 735"/>
                <a:gd name="T85" fmla="*/ 857 h 1023"/>
                <a:gd name="T86" fmla="*/ 623 w 735"/>
                <a:gd name="T87" fmla="*/ 952 h 1023"/>
                <a:gd name="T88" fmla="*/ 508 w 735"/>
                <a:gd name="T89" fmla="*/ 1005 h 1023"/>
                <a:gd name="T90" fmla="*/ 376 w 735"/>
                <a:gd name="T91" fmla="*/ 1023 h 1023"/>
                <a:gd name="T92" fmla="*/ 231 w 735"/>
                <a:gd name="T93" fmla="*/ 1003 h 1023"/>
                <a:gd name="T94" fmla="*/ 113 w 735"/>
                <a:gd name="T95" fmla="*/ 940 h 1023"/>
                <a:gd name="T96" fmla="*/ 31 w 735"/>
                <a:gd name="T97" fmla="*/ 832 h 1023"/>
                <a:gd name="T98" fmla="*/ 0 w 735"/>
                <a:gd name="T99" fmla="*/ 675 h 1023"/>
                <a:gd name="T100" fmla="*/ 163 w 735"/>
                <a:gd name="T101" fmla="*/ 675 h 1023"/>
                <a:gd name="T102" fmla="*/ 163 w 735"/>
                <a:gd name="T103" fmla="*/ 674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5" h="1023">
                  <a:moveTo>
                    <a:pt x="163" y="674"/>
                  </a:moveTo>
                  <a:cubicBezTo>
                    <a:pt x="163" y="712"/>
                    <a:pt x="169" y="743"/>
                    <a:pt x="180" y="770"/>
                  </a:cubicBezTo>
                  <a:cubicBezTo>
                    <a:pt x="191" y="797"/>
                    <a:pt x="209" y="819"/>
                    <a:pt x="229" y="835"/>
                  </a:cubicBezTo>
                  <a:cubicBezTo>
                    <a:pt x="250" y="853"/>
                    <a:pt x="274" y="864"/>
                    <a:pt x="301" y="873"/>
                  </a:cubicBezTo>
                  <a:cubicBezTo>
                    <a:pt x="329" y="880"/>
                    <a:pt x="359" y="884"/>
                    <a:pt x="390" y="884"/>
                  </a:cubicBezTo>
                  <a:cubicBezTo>
                    <a:pt x="425" y="884"/>
                    <a:pt x="454" y="880"/>
                    <a:pt x="479" y="872"/>
                  </a:cubicBezTo>
                  <a:cubicBezTo>
                    <a:pt x="504" y="863"/>
                    <a:pt x="523" y="851"/>
                    <a:pt x="539" y="838"/>
                  </a:cubicBezTo>
                  <a:cubicBezTo>
                    <a:pt x="554" y="824"/>
                    <a:pt x="565" y="808"/>
                    <a:pt x="572" y="790"/>
                  </a:cubicBezTo>
                  <a:cubicBezTo>
                    <a:pt x="578" y="773"/>
                    <a:pt x="581" y="754"/>
                    <a:pt x="581" y="737"/>
                  </a:cubicBezTo>
                  <a:cubicBezTo>
                    <a:pt x="581" y="699"/>
                    <a:pt x="574" y="672"/>
                    <a:pt x="558" y="654"/>
                  </a:cubicBezTo>
                  <a:cubicBezTo>
                    <a:pt x="543" y="637"/>
                    <a:pt x="525" y="624"/>
                    <a:pt x="506" y="616"/>
                  </a:cubicBezTo>
                  <a:cubicBezTo>
                    <a:pt x="474" y="604"/>
                    <a:pt x="436" y="591"/>
                    <a:pt x="394" y="580"/>
                  </a:cubicBezTo>
                  <a:cubicBezTo>
                    <a:pt x="351" y="569"/>
                    <a:pt x="299" y="554"/>
                    <a:pt x="236" y="535"/>
                  </a:cubicBezTo>
                  <a:cubicBezTo>
                    <a:pt x="198" y="524"/>
                    <a:pt x="165" y="510"/>
                    <a:pt x="140" y="493"/>
                  </a:cubicBezTo>
                  <a:cubicBezTo>
                    <a:pt x="114" y="475"/>
                    <a:pt x="94" y="455"/>
                    <a:pt x="79" y="433"/>
                  </a:cubicBezTo>
                  <a:cubicBezTo>
                    <a:pt x="64" y="410"/>
                    <a:pt x="53" y="388"/>
                    <a:pt x="46" y="363"/>
                  </a:cubicBezTo>
                  <a:cubicBezTo>
                    <a:pt x="40" y="338"/>
                    <a:pt x="36" y="313"/>
                    <a:pt x="36" y="288"/>
                  </a:cubicBezTo>
                  <a:cubicBezTo>
                    <a:pt x="36" y="239"/>
                    <a:pt x="46" y="195"/>
                    <a:pt x="65" y="160"/>
                  </a:cubicBezTo>
                  <a:cubicBezTo>
                    <a:pt x="84" y="125"/>
                    <a:pt x="109" y="94"/>
                    <a:pt x="140" y="70"/>
                  </a:cubicBezTo>
                  <a:cubicBezTo>
                    <a:pt x="171" y="47"/>
                    <a:pt x="206" y="29"/>
                    <a:pt x="246" y="18"/>
                  </a:cubicBezTo>
                  <a:cubicBezTo>
                    <a:pt x="286" y="7"/>
                    <a:pt x="326" y="0"/>
                    <a:pt x="366" y="0"/>
                  </a:cubicBezTo>
                  <a:cubicBezTo>
                    <a:pt x="414" y="0"/>
                    <a:pt x="458" y="7"/>
                    <a:pt x="500" y="20"/>
                  </a:cubicBezTo>
                  <a:cubicBezTo>
                    <a:pt x="541" y="34"/>
                    <a:pt x="579" y="53"/>
                    <a:pt x="610" y="80"/>
                  </a:cubicBezTo>
                  <a:cubicBezTo>
                    <a:pt x="641" y="107"/>
                    <a:pt x="666" y="139"/>
                    <a:pt x="685" y="178"/>
                  </a:cubicBezTo>
                  <a:cubicBezTo>
                    <a:pt x="704" y="217"/>
                    <a:pt x="713" y="262"/>
                    <a:pt x="713" y="313"/>
                  </a:cubicBezTo>
                  <a:lnTo>
                    <a:pt x="554" y="313"/>
                  </a:lnTo>
                  <a:cubicBezTo>
                    <a:pt x="550" y="250"/>
                    <a:pt x="530" y="205"/>
                    <a:pt x="494" y="179"/>
                  </a:cubicBezTo>
                  <a:cubicBezTo>
                    <a:pt x="459" y="153"/>
                    <a:pt x="414" y="140"/>
                    <a:pt x="359" y="140"/>
                  </a:cubicBezTo>
                  <a:cubicBezTo>
                    <a:pt x="340" y="140"/>
                    <a:pt x="321" y="143"/>
                    <a:pt x="301" y="147"/>
                  </a:cubicBezTo>
                  <a:cubicBezTo>
                    <a:pt x="281" y="150"/>
                    <a:pt x="264" y="158"/>
                    <a:pt x="248" y="167"/>
                  </a:cubicBezTo>
                  <a:cubicBezTo>
                    <a:pt x="231" y="177"/>
                    <a:pt x="219" y="189"/>
                    <a:pt x="208" y="205"/>
                  </a:cubicBezTo>
                  <a:cubicBezTo>
                    <a:pt x="198" y="222"/>
                    <a:pt x="191" y="243"/>
                    <a:pt x="191" y="267"/>
                  </a:cubicBezTo>
                  <a:cubicBezTo>
                    <a:pt x="191" y="302"/>
                    <a:pt x="201" y="328"/>
                    <a:pt x="221" y="348"/>
                  </a:cubicBezTo>
                  <a:cubicBezTo>
                    <a:pt x="241" y="368"/>
                    <a:pt x="268" y="383"/>
                    <a:pt x="299" y="393"/>
                  </a:cubicBezTo>
                  <a:cubicBezTo>
                    <a:pt x="303" y="394"/>
                    <a:pt x="315" y="398"/>
                    <a:pt x="339" y="404"/>
                  </a:cubicBezTo>
                  <a:cubicBezTo>
                    <a:pt x="363" y="410"/>
                    <a:pt x="388" y="418"/>
                    <a:pt x="416" y="427"/>
                  </a:cubicBezTo>
                  <a:cubicBezTo>
                    <a:pt x="445" y="435"/>
                    <a:pt x="473" y="443"/>
                    <a:pt x="500" y="450"/>
                  </a:cubicBezTo>
                  <a:cubicBezTo>
                    <a:pt x="528" y="458"/>
                    <a:pt x="548" y="464"/>
                    <a:pt x="559" y="468"/>
                  </a:cubicBezTo>
                  <a:cubicBezTo>
                    <a:pt x="589" y="478"/>
                    <a:pt x="614" y="492"/>
                    <a:pt x="636" y="509"/>
                  </a:cubicBezTo>
                  <a:cubicBezTo>
                    <a:pt x="659" y="527"/>
                    <a:pt x="676" y="547"/>
                    <a:pt x="691" y="569"/>
                  </a:cubicBezTo>
                  <a:cubicBezTo>
                    <a:pt x="706" y="592"/>
                    <a:pt x="718" y="615"/>
                    <a:pt x="724" y="640"/>
                  </a:cubicBezTo>
                  <a:cubicBezTo>
                    <a:pt x="731" y="665"/>
                    <a:pt x="735" y="692"/>
                    <a:pt x="735" y="717"/>
                  </a:cubicBezTo>
                  <a:cubicBezTo>
                    <a:pt x="735" y="772"/>
                    <a:pt x="725" y="818"/>
                    <a:pt x="704" y="857"/>
                  </a:cubicBezTo>
                  <a:cubicBezTo>
                    <a:pt x="683" y="895"/>
                    <a:pt x="656" y="927"/>
                    <a:pt x="623" y="952"/>
                  </a:cubicBezTo>
                  <a:cubicBezTo>
                    <a:pt x="589" y="977"/>
                    <a:pt x="550" y="994"/>
                    <a:pt x="508" y="1005"/>
                  </a:cubicBezTo>
                  <a:cubicBezTo>
                    <a:pt x="465" y="1017"/>
                    <a:pt x="420" y="1023"/>
                    <a:pt x="376" y="1023"/>
                  </a:cubicBezTo>
                  <a:cubicBezTo>
                    <a:pt x="325" y="1023"/>
                    <a:pt x="276" y="1017"/>
                    <a:pt x="231" y="1003"/>
                  </a:cubicBezTo>
                  <a:cubicBezTo>
                    <a:pt x="186" y="989"/>
                    <a:pt x="146" y="968"/>
                    <a:pt x="113" y="940"/>
                  </a:cubicBezTo>
                  <a:cubicBezTo>
                    <a:pt x="79" y="912"/>
                    <a:pt x="51" y="875"/>
                    <a:pt x="31" y="832"/>
                  </a:cubicBezTo>
                  <a:cubicBezTo>
                    <a:pt x="11" y="788"/>
                    <a:pt x="0" y="735"/>
                    <a:pt x="0" y="675"/>
                  </a:cubicBezTo>
                  <a:lnTo>
                    <a:pt x="163" y="675"/>
                  </a:lnTo>
                  <a:lnTo>
                    <a:pt x="163" y="674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490904" y="2332407"/>
              <a:ext cx="602078" cy="725338"/>
            </a:xfrm>
            <a:custGeom>
              <a:avLst/>
              <a:gdLst>
                <a:gd name="T0" fmla="*/ 474 w 619"/>
                <a:gd name="T1" fmla="*/ 256 h 746"/>
                <a:gd name="T2" fmla="*/ 426 w 619"/>
                <a:gd name="T3" fmla="*/ 157 h 746"/>
                <a:gd name="T4" fmla="*/ 324 w 619"/>
                <a:gd name="T5" fmla="*/ 124 h 746"/>
                <a:gd name="T6" fmla="*/ 264 w 619"/>
                <a:gd name="T7" fmla="*/ 134 h 746"/>
                <a:gd name="T8" fmla="*/ 206 w 619"/>
                <a:gd name="T9" fmla="*/ 172 h 746"/>
                <a:gd name="T10" fmla="*/ 162 w 619"/>
                <a:gd name="T11" fmla="*/ 250 h 746"/>
                <a:gd name="T12" fmla="*/ 144 w 619"/>
                <a:gd name="T13" fmla="*/ 381 h 746"/>
                <a:gd name="T14" fmla="*/ 154 w 619"/>
                <a:gd name="T15" fmla="*/ 469 h 746"/>
                <a:gd name="T16" fmla="*/ 184 w 619"/>
                <a:gd name="T17" fmla="*/ 546 h 746"/>
                <a:gd name="T18" fmla="*/ 238 w 619"/>
                <a:gd name="T19" fmla="*/ 601 h 746"/>
                <a:gd name="T20" fmla="*/ 318 w 619"/>
                <a:gd name="T21" fmla="*/ 622 h 746"/>
                <a:gd name="T22" fmla="*/ 423 w 619"/>
                <a:gd name="T23" fmla="*/ 580 h 746"/>
                <a:gd name="T24" fmla="*/ 474 w 619"/>
                <a:gd name="T25" fmla="*/ 461 h 746"/>
                <a:gd name="T26" fmla="*/ 618 w 619"/>
                <a:gd name="T27" fmla="*/ 461 h 746"/>
                <a:gd name="T28" fmla="*/ 522 w 619"/>
                <a:gd name="T29" fmla="*/ 672 h 746"/>
                <a:gd name="T30" fmla="*/ 318 w 619"/>
                <a:gd name="T31" fmla="*/ 746 h 746"/>
                <a:gd name="T32" fmla="*/ 182 w 619"/>
                <a:gd name="T33" fmla="*/ 719 h 746"/>
                <a:gd name="T34" fmla="*/ 83 w 619"/>
                <a:gd name="T35" fmla="*/ 642 h 746"/>
                <a:gd name="T36" fmla="*/ 22 w 619"/>
                <a:gd name="T37" fmla="*/ 526 h 746"/>
                <a:gd name="T38" fmla="*/ 0 w 619"/>
                <a:gd name="T39" fmla="*/ 381 h 746"/>
                <a:gd name="T40" fmla="*/ 21 w 619"/>
                <a:gd name="T41" fmla="*/ 232 h 746"/>
                <a:gd name="T42" fmla="*/ 82 w 619"/>
                <a:gd name="T43" fmla="*/ 111 h 746"/>
                <a:gd name="T44" fmla="*/ 183 w 619"/>
                <a:gd name="T45" fmla="*/ 30 h 746"/>
                <a:gd name="T46" fmla="*/ 324 w 619"/>
                <a:gd name="T47" fmla="*/ 0 h 746"/>
                <a:gd name="T48" fmla="*/ 433 w 619"/>
                <a:gd name="T49" fmla="*/ 16 h 746"/>
                <a:gd name="T50" fmla="*/ 524 w 619"/>
                <a:gd name="T51" fmla="*/ 64 h 746"/>
                <a:gd name="T52" fmla="*/ 589 w 619"/>
                <a:gd name="T53" fmla="*/ 144 h 746"/>
                <a:gd name="T54" fmla="*/ 619 w 619"/>
                <a:gd name="T55" fmla="*/ 257 h 746"/>
                <a:gd name="T56" fmla="*/ 474 w 619"/>
                <a:gd name="T57" fmla="*/ 257 h 746"/>
                <a:gd name="T58" fmla="*/ 474 w 619"/>
                <a:gd name="T59" fmla="*/ 25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9" h="746">
                  <a:moveTo>
                    <a:pt x="474" y="256"/>
                  </a:moveTo>
                  <a:cubicBezTo>
                    <a:pt x="468" y="212"/>
                    <a:pt x="452" y="180"/>
                    <a:pt x="426" y="157"/>
                  </a:cubicBezTo>
                  <a:cubicBezTo>
                    <a:pt x="399" y="135"/>
                    <a:pt x="366" y="124"/>
                    <a:pt x="324" y="124"/>
                  </a:cubicBezTo>
                  <a:cubicBezTo>
                    <a:pt x="306" y="124"/>
                    <a:pt x="286" y="127"/>
                    <a:pt x="264" y="134"/>
                  </a:cubicBezTo>
                  <a:cubicBezTo>
                    <a:pt x="243" y="140"/>
                    <a:pt x="224" y="154"/>
                    <a:pt x="206" y="172"/>
                  </a:cubicBezTo>
                  <a:cubicBezTo>
                    <a:pt x="188" y="191"/>
                    <a:pt x="173" y="217"/>
                    <a:pt x="162" y="250"/>
                  </a:cubicBezTo>
                  <a:cubicBezTo>
                    <a:pt x="151" y="284"/>
                    <a:pt x="144" y="327"/>
                    <a:pt x="144" y="381"/>
                  </a:cubicBezTo>
                  <a:cubicBezTo>
                    <a:pt x="144" y="410"/>
                    <a:pt x="148" y="440"/>
                    <a:pt x="154" y="469"/>
                  </a:cubicBezTo>
                  <a:cubicBezTo>
                    <a:pt x="161" y="497"/>
                    <a:pt x="171" y="524"/>
                    <a:pt x="184" y="546"/>
                  </a:cubicBezTo>
                  <a:cubicBezTo>
                    <a:pt x="198" y="569"/>
                    <a:pt x="216" y="587"/>
                    <a:pt x="238" y="601"/>
                  </a:cubicBezTo>
                  <a:cubicBezTo>
                    <a:pt x="260" y="615"/>
                    <a:pt x="287" y="622"/>
                    <a:pt x="318" y="622"/>
                  </a:cubicBezTo>
                  <a:cubicBezTo>
                    <a:pt x="360" y="622"/>
                    <a:pt x="396" y="609"/>
                    <a:pt x="423" y="580"/>
                  </a:cubicBezTo>
                  <a:cubicBezTo>
                    <a:pt x="450" y="551"/>
                    <a:pt x="468" y="512"/>
                    <a:pt x="474" y="461"/>
                  </a:cubicBezTo>
                  <a:lnTo>
                    <a:pt x="618" y="461"/>
                  </a:lnTo>
                  <a:cubicBezTo>
                    <a:pt x="604" y="554"/>
                    <a:pt x="572" y="624"/>
                    <a:pt x="522" y="672"/>
                  </a:cubicBezTo>
                  <a:cubicBezTo>
                    <a:pt x="470" y="721"/>
                    <a:pt x="403" y="746"/>
                    <a:pt x="318" y="746"/>
                  </a:cubicBezTo>
                  <a:cubicBezTo>
                    <a:pt x="267" y="746"/>
                    <a:pt x="222" y="737"/>
                    <a:pt x="182" y="719"/>
                  </a:cubicBezTo>
                  <a:cubicBezTo>
                    <a:pt x="143" y="700"/>
                    <a:pt x="109" y="675"/>
                    <a:pt x="83" y="642"/>
                  </a:cubicBezTo>
                  <a:cubicBezTo>
                    <a:pt x="55" y="610"/>
                    <a:pt x="36" y="571"/>
                    <a:pt x="22" y="526"/>
                  </a:cubicBezTo>
                  <a:cubicBezTo>
                    <a:pt x="8" y="481"/>
                    <a:pt x="0" y="434"/>
                    <a:pt x="0" y="381"/>
                  </a:cubicBezTo>
                  <a:cubicBezTo>
                    <a:pt x="0" y="328"/>
                    <a:pt x="7" y="278"/>
                    <a:pt x="21" y="232"/>
                  </a:cubicBezTo>
                  <a:cubicBezTo>
                    <a:pt x="34" y="186"/>
                    <a:pt x="54" y="145"/>
                    <a:pt x="82" y="111"/>
                  </a:cubicBezTo>
                  <a:cubicBezTo>
                    <a:pt x="109" y="77"/>
                    <a:pt x="142" y="50"/>
                    <a:pt x="183" y="30"/>
                  </a:cubicBezTo>
                  <a:cubicBezTo>
                    <a:pt x="223" y="10"/>
                    <a:pt x="271" y="0"/>
                    <a:pt x="324" y="0"/>
                  </a:cubicBezTo>
                  <a:cubicBezTo>
                    <a:pt x="362" y="0"/>
                    <a:pt x="398" y="5"/>
                    <a:pt x="433" y="16"/>
                  </a:cubicBezTo>
                  <a:cubicBezTo>
                    <a:pt x="467" y="26"/>
                    <a:pt x="498" y="42"/>
                    <a:pt x="524" y="64"/>
                  </a:cubicBezTo>
                  <a:cubicBezTo>
                    <a:pt x="550" y="85"/>
                    <a:pt x="573" y="111"/>
                    <a:pt x="589" y="144"/>
                  </a:cubicBezTo>
                  <a:cubicBezTo>
                    <a:pt x="605" y="176"/>
                    <a:pt x="617" y="214"/>
                    <a:pt x="619" y="257"/>
                  </a:cubicBezTo>
                  <a:lnTo>
                    <a:pt x="474" y="257"/>
                  </a:lnTo>
                  <a:lnTo>
                    <a:pt x="474" y="256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" name="Freeform 16"/>
            <p:cNvSpPr>
              <a:spLocks noEditPoints="1"/>
            </p:cNvSpPr>
            <p:nvPr/>
          </p:nvSpPr>
          <p:spPr bwMode="auto">
            <a:xfrm>
              <a:off x="7176122" y="2334777"/>
              <a:ext cx="644744" cy="722968"/>
            </a:xfrm>
            <a:custGeom>
              <a:avLst/>
              <a:gdLst>
                <a:gd name="T0" fmla="*/ 331 w 662"/>
                <a:gd name="T1" fmla="*/ 744 h 744"/>
                <a:gd name="T2" fmla="*/ 191 w 662"/>
                <a:gd name="T3" fmla="*/ 717 h 744"/>
                <a:gd name="T4" fmla="*/ 87 w 662"/>
                <a:gd name="T5" fmla="*/ 639 h 744"/>
                <a:gd name="T6" fmla="*/ 22 w 662"/>
                <a:gd name="T7" fmla="*/ 522 h 744"/>
                <a:gd name="T8" fmla="*/ 0 w 662"/>
                <a:gd name="T9" fmla="*/ 372 h 744"/>
                <a:gd name="T10" fmla="*/ 22 w 662"/>
                <a:gd name="T11" fmla="*/ 223 h 744"/>
                <a:gd name="T12" fmla="*/ 87 w 662"/>
                <a:gd name="T13" fmla="*/ 105 h 744"/>
                <a:gd name="T14" fmla="*/ 191 w 662"/>
                <a:gd name="T15" fmla="*/ 28 h 744"/>
                <a:gd name="T16" fmla="*/ 331 w 662"/>
                <a:gd name="T17" fmla="*/ 0 h 744"/>
                <a:gd name="T18" fmla="*/ 471 w 662"/>
                <a:gd name="T19" fmla="*/ 28 h 744"/>
                <a:gd name="T20" fmla="*/ 575 w 662"/>
                <a:gd name="T21" fmla="*/ 105 h 744"/>
                <a:gd name="T22" fmla="*/ 640 w 662"/>
                <a:gd name="T23" fmla="*/ 223 h 744"/>
                <a:gd name="T24" fmla="*/ 662 w 662"/>
                <a:gd name="T25" fmla="*/ 372 h 744"/>
                <a:gd name="T26" fmla="*/ 640 w 662"/>
                <a:gd name="T27" fmla="*/ 522 h 744"/>
                <a:gd name="T28" fmla="*/ 575 w 662"/>
                <a:gd name="T29" fmla="*/ 639 h 744"/>
                <a:gd name="T30" fmla="*/ 471 w 662"/>
                <a:gd name="T31" fmla="*/ 717 h 744"/>
                <a:gd name="T32" fmla="*/ 331 w 662"/>
                <a:gd name="T33" fmla="*/ 744 h 744"/>
                <a:gd name="T34" fmla="*/ 331 w 662"/>
                <a:gd name="T35" fmla="*/ 620 h 744"/>
                <a:gd name="T36" fmla="*/ 415 w 662"/>
                <a:gd name="T37" fmla="*/ 598 h 744"/>
                <a:gd name="T38" fmla="*/ 473 w 662"/>
                <a:gd name="T39" fmla="*/ 540 h 744"/>
                <a:gd name="T40" fmla="*/ 507 w 662"/>
                <a:gd name="T41" fmla="*/ 460 h 744"/>
                <a:gd name="T42" fmla="*/ 518 w 662"/>
                <a:gd name="T43" fmla="*/ 369 h 744"/>
                <a:gd name="T44" fmla="*/ 507 w 662"/>
                <a:gd name="T45" fmla="*/ 279 h 744"/>
                <a:gd name="T46" fmla="*/ 473 w 662"/>
                <a:gd name="T47" fmla="*/ 199 h 744"/>
                <a:gd name="T48" fmla="*/ 415 w 662"/>
                <a:gd name="T49" fmla="*/ 143 h 744"/>
                <a:gd name="T50" fmla="*/ 331 w 662"/>
                <a:gd name="T51" fmla="*/ 120 h 744"/>
                <a:gd name="T52" fmla="*/ 247 w 662"/>
                <a:gd name="T53" fmla="*/ 143 h 744"/>
                <a:gd name="T54" fmla="*/ 188 w 662"/>
                <a:gd name="T55" fmla="*/ 199 h 744"/>
                <a:gd name="T56" fmla="*/ 154 w 662"/>
                <a:gd name="T57" fmla="*/ 279 h 744"/>
                <a:gd name="T58" fmla="*/ 143 w 662"/>
                <a:gd name="T59" fmla="*/ 369 h 744"/>
                <a:gd name="T60" fmla="*/ 154 w 662"/>
                <a:gd name="T61" fmla="*/ 460 h 744"/>
                <a:gd name="T62" fmla="*/ 188 w 662"/>
                <a:gd name="T63" fmla="*/ 540 h 744"/>
                <a:gd name="T64" fmla="*/ 247 w 662"/>
                <a:gd name="T65" fmla="*/ 598 h 744"/>
                <a:gd name="T66" fmla="*/ 331 w 662"/>
                <a:gd name="T67" fmla="*/ 62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2" h="744">
                  <a:moveTo>
                    <a:pt x="331" y="744"/>
                  </a:moveTo>
                  <a:cubicBezTo>
                    <a:pt x="278" y="744"/>
                    <a:pt x="232" y="735"/>
                    <a:pt x="191" y="717"/>
                  </a:cubicBezTo>
                  <a:cubicBezTo>
                    <a:pt x="150" y="698"/>
                    <a:pt x="116" y="672"/>
                    <a:pt x="87" y="639"/>
                  </a:cubicBezTo>
                  <a:cubicBezTo>
                    <a:pt x="58" y="607"/>
                    <a:pt x="37" y="567"/>
                    <a:pt x="22" y="522"/>
                  </a:cubicBezTo>
                  <a:cubicBezTo>
                    <a:pt x="7" y="477"/>
                    <a:pt x="0" y="425"/>
                    <a:pt x="0" y="372"/>
                  </a:cubicBezTo>
                  <a:cubicBezTo>
                    <a:pt x="0" y="318"/>
                    <a:pt x="7" y="268"/>
                    <a:pt x="22" y="223"/>
                  </a:cubicBezTo>
                  <a:cubicBezTo>
                    <a:pt x="37" y="178"/>
                    <a:pt x="58" y="138"/>
                    <a:pt x="87" y="105"/>
                  </a:cubicBezTo>
                  <a:cubicBezTo>
                    <a:pt x="116" y="73"/>
                    <a:pt x="150" y="47"/>
                    <a:pt x="191" y="28"/>
                  </a:cubicBezTo>
                  <a:cubicBezTo>
                    <a:pt x="232" y="9"/>
                    <a:pt x="278" y="0"/>
                    <a:pt x="331" y="0"/>
                  </a:cubicBezTo>
                  <a:cubicBezTo>
                    <a:pt x="383" y="0"/>
                    <a:pt x="430" y="9"/>
                    <a:pt x="471" y="28"/>
                  </a:cubicBezTo>
                  <a:cubicBezTo>
                    <a:pt x="512" y="47"/>
                    <a:pt x="546" y="73"/>
                    <a:pt x="575" y="105"/>
                  </a:cubicBezTo>
                  <a:cubicBezTo>
                    <a:pt x="603" y="138"/>
                    <a:pt x="625" y="178"/>
                    <a:pt x="640" y="223"/>
                  </a:cubicBezTo>
                  <a:cubicBezTo>
                    <a:pt x="655" y="269"/>
                    <a:pt x="662" y="318"/>
                    <a:pt x="662" y="372"/>
                  </a:cubicBezTo>
                  <a:cubicBezTo>
                    <a:pt x="662" y="427"/>
                    <a:pt x="655" y="477"/>
                    <a:pt x="640" y="522"/>
                  </a:cubicBezTo>
                  <a:cubicBezTo>
                    <a:pt x="625" y="568"/>
                    <a:pt x="603" y="607"/>
                    <a:pt x="575" y="639"/>
                  </a:cubicBezTo>
                  <a:cubicBezTo>
                    <a:pt x="546" y="672"/>
                    <a:pt x="512" y="698"/>
                    <a:pt x="471" y="717"/>
                  </a:cubicBezTo>
                  <a:cubicBezTo>
                    <a:pt x="430" y="734"/>
                    <a:pt x="383" y="744"/>
                    <a:pt x="331" y="744"/>
                  </a:cubicBezTo>
                  <a:close/>
                  <a:moveTo>
                    <a:pt x="331" y="620"/>
                  </a:moveTo>
                  <a:cubicBezTo>
                    <a:pt x="363" y="620"/>
                    <a:pt x="391" y="613"/>
                    <a:pt x="415" y="598"/>
                  </a:cubicBezTo>
                  <a:cubicBezTo>
                    <a:pt x="438" y="583"/>
                    <a:pt x="457" y="564"/>
                    <a:pt x="473" y="540"/>
                  </a:cubicBezTo>
                  <a:cubicBezTo>
                    <a:pt x="488" y="517"/>
                    <a:pt x="500" y="490"/>
                    <a:pt x="507" y="460"/>
                  </a:cubicBezTo>
                  <a:cubicBezTo>
                    <a:pt x="515" y="430"/>
                    <a:pt x="518" y="400"/>
                    <a:pt x="518" y="369"/>
                  </a:cubicBezTo>
                  <a:cubicBezTo>
                    <a:pt x="518" y="339"/>
                    <a:pt x="515" y="309"/>
                    <a:pt x="507" y="279"/>
                  </a:cubicBezTo>
                  <a:cubicBezTo>
                    <a:pt x="500" y="249"/>
                    <a:pt x="488" y="223"/>
                    <a:pt x="473" y="199"/>
                  </a:cubicBezTo>
                  <a:cubicBezTo>
                    <a:pt x="458" y="175"/>
                    <a:pt x="438" y="157"/>
                    <a:pt x="415" y="143"/>
                  </a:cubicBezTo>
                  <a:cubicBezTo>
                    <a:pt x="391" y="128"/>
                    <a:pt x="363" y="120"/>
                    <a:pt x="331" y="120"/>
                  </a:cubicBezTo>
                  <a:cubicBezTo>
                    <a:pt x="298" y="120"/>
                    <a:pt x="271" y="128"/>
                    <a:pt x="247" y="143"/>
                  </a:cubicBezTo>
                  <a:cubicBezTo>
                    <a:pt x="223" y="158"/>
                    <a:pt x="205" y="177"/>
                    <a:pt x="188" y="199"/>
                  </a:cubicBezTo>
                  <a:cubicBezTo>
                    <a:pt x="173" y="223"/>
                    <a:pt x="162" y="249"/>
                    <a:pt x="154" y="279"/>
                  </a:cubicBezTo>
                  <a:cubicBezTo>
                    <a:pt x="147" y="309"/>
                    <a:pt x="143" y="339"/>
                    <a:pt x="143" y="369"/>
                  </a:cubicBezTo>
                  <a:cubicBezTo>
                    <a:pt x="143" y="400"/>
                    <a:pt x="147" y="430"/>
                    <a:pt x="154" y="460"/>
                  </a:cubicBezTo>
                  <a:cubicBezTo>
                    <a:pt x="162" y="490"/>
                    <a:pt x="173" y="517"/>
                    <a:pt x="188" y="540"/>
                  </a:cubicBezTo>
                  <a:cubicBezTo>
                    <a:pt x="203" y="564"/>
                    <a:pt x="223" y="583"/>
                    <a:pt x="247" y="598"/>
                  </a:cubicBezTo>
                  <a:cubicBezTo>
                    <a:pt x="271" y="613"/>
                    <a:pt x="298" y="620"/>
                    <a:pt x="331" y="620"/>
                  </a:cubicBez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7937017" y="2351369"/>
              <a:ext cx="557040" cy="706375"/>
            </a:xfrm>
            <a:custGeom>
              <a:avLst/>
              <a:gdLst>
                <a:gd name="T0" fmla="*/ 574 w 574"/>
                <a:gd name="T1" fmla="*/ 707 h 726"/>
                <a:gd name="T2" fmla="*/ 433 w 574"/>
                <a:gd name="T3" fmla="*/ 707 h 726"/>
                <a:gd name="T4" fmla="*/ 433 w 574"/>
                <a:gd name="T5" fmla="*/ 608 h 726"/>
                <a:gd name="T6" fmla="*/ 430 w 574"/>
                <a:gd name="T7" fmla="*/ 608 h 726"/>
                <a:gd name="T8" fmla="*/ 351 w 574"/>
                <a:gd name="T9" fmla="*/ 693 h 726"/>
                <a:gd name="T10" fmla="*/ 244 w 574"/>
                <a:gd name="T11" fmla="*/ 726 h 726"/>
                <a:gd name="T12" fmla="*/ 58 w 574"/>
                <a:gd name="T13" fmla="*/ 657 h 726"/>
                <a:gd name="T14" fmla="*/ 0 w 574"/>
                <a:gd name="T15" fmla="*/ 448 h 726"/>
                <a:gd name="T16" fmla="*/ 0 w 574"/>
                <a:gd name="T17" fmla="*/ 0 h 726"/>
                <a:gd name="T18" fmla="*/ 144 w 574"/>
                <a:gd name="T19" fmla="*/ 0 h 726"/>
                <a:gd name="T20" fmla="*/ 144 w 574"/>
                <a:gd name="T21" fmla="*/ 433 h 726"/>
                <a:gd name="T22" fmla="*/ 176 w 574"/>
                <a:gd name="T23" fmla="*/ 565 h 726"/>
                <a:gd name="T24" fmla="*/ 269 w 574"/>
                <a:gd name="T25" fmla="*/ 603 h 726"/>
                <a:gd name="T26" fmla="*/ 345 w 574"/>
                <a:gd name="T27" fmla="*/ 588 h 726"/>
                <a:gd name="T28" fmla="*/ 394 w 574"/>
                <a:gd name="T29" fmla="*/ 548 h 726"/>
                <a:gd name="T30" fmla="*/ 421 w 574"/>
                <a:gd name="T31" fmla="*/ 487 h 726"/>
                <a:gd name="T32" fmla="*/ 430 w 574"/>
                <a:gd name="T33" fmla="*/ 411 h 726"/>
                <a:gd name="T34" fmla="*/ 430 w 574"/>
                <a:gd name="T35" fmla="*/ 0 h 726"/>
                <a:gd name="T36" fmla="*/ 574 w 574"/>
                <a:gd name="T37" fmla="*/ 0 h 726"/>
                <a:gd name="T38" fmla="*/ 574 w 574"/>
                <a:gd name="T39" fmla="*/ 707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4" h="726">
                  <a:moveTo>
                    <a:pt x="574" y="707"/>
                  </a:moveTo>
                  <a:lnTo>
                    <a:pt x="433" y="707"/>
                  </a:lnTo>
                  <a:lnTo>
                    <a:pt x="433" y="608"/>
                  </a:lnTo>
                  <a:lnTo>
                    <a:pt x="430" y="608"/>
                  </a:lnTo>
                  <a:cubicBezTo>
                    <a:pt x="413" y="643"/>
                    <a:pt x="386" y="672"/>
                    <a:pt x="351" y="693"/>
                  </a:cubicBezTo>
                  <a:cubicBezTo>
                    <a:pt x="316" y="715"/>
                    <a:pt x="280" y="726"/>
                    <a:pt x="244" y="726"/>
                  </a:cubicBezTo>
                  <a:cubicBezTo>
                    <a:pt x="158" y="726"/>
                    <a:pt x="95" y="703"/>
                    <a:pt x="58" y="657"/>
                  </a:cubicBezTo>
                  <a:cubicBezTo>
                    <a:pt x="19" y="611"/>
                    <a:pt x="0" y="541"/>
                    <a:pt x="0" y="448"/>
                  </a:cubicBezTo>
                  <a:lnTo>
                    <a:pt x="0" y="0"/>
                  </a:lnTo>
                  <a:lnTo>
                    <a:pt x="144" y="0"/>
                  </a:lnTo>
                  <a:lnTo>
                    <a:pt x="144" y="433"/>
                  </a:lnTo>
                  <a:cubicBezTo>
                    <a:pt x="144" y="496"/>
                    <a:pt x="155" y="540"/>
                    <a:pt x="176" y="565"/>
                  </a:cubicBezTo>
                  <a:cubicBezTo>
                    <a:pt x="199" y="590"/>
                    <a:pt x="229" y="603"/>
                    <a:pt x="269" y="603"/>
                  </a:cubicBezTo>
                  <a:cubicBezTo>
                    <a:pt x="299" y="603"/>
                    <a:pt x="325" y="598"/>
                    <a:pt x="345" y="588"/>
                  </a:cubicBezTo>
                  <a:cubicBezTo>
                    <a:pt x="365" y="578"/>
                    <a:pt x="381" y="565"/>
                    <a:pt x="394" y="548"/>
                  </a:cubicBezTo>
                  <a:cubicBezTo>
                    <a:pt x="406" y="531"/>
                    <a:pt x="415" y="511"/>
                    <a:pt x="421" y="487"/>
                  </a:cubicBezTo>
                  <a:cubicBezTo>
                    <a:pt x="426" y="463"/>
                    <a:pt x="430" y="438"/>
                    <a:pt x="430" y="411"/>
                  </a:cubicBezTo>
                  <a:lnTo>
                    <a:pt x="430" y="0"/>
                  </a:lnTo>
                  <a:lnTo>
                    <a:pt x="574" y="0"/>
                  </a:lnTo>
                  <a:lnTo>
                    <a:pt x="574" y="707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8577886" y="2140408"/>
              <a:ext cx="379262" cy="917339"/>
            </a:xfrm>
            <a:custGeom>
              <a:avLst/>
              <a:gdLst>
                <a:gd name="T0" fmla="*/ 0 w 391"/>
                <a:gd name="T1" fmla="*/ 217 h 944"/>
                <a:gd name="T2" fmla="*/ 111 w 391"/>
                <a:gd name="T3" fmla="*/ 217 h 944"/>
                <a:gd name="T4" fmla="*/ 111 w 391"/>
                <a:gd name="T5" fmla="*/ 0 h 944"/>
                <a:gd name="T6" fmla="*/ 258 w 391"/>
                <a:gd name="T7" fmla="*/ 0 h 944"/>
                <a:gd name="T8" fmla="*/ 258 w 391"/>
                <a:gd name="T9" fmla="*/ 217 h 944"/>
                <a:gd name="T10" fmla="*/ 390 w 391"/>
                <a:gd name="T11" fmla="*/ 217 h 944"/>
                <a:gd name="T12" fmla="*/ 390 w 391"/>
                <a:gd name="T13" fmla="*/ 335 h 944"/>
                <a:gd name="T14" fmla="*/ 258 w 391"/>
                <a:gd name="T15" fmla="*/ 335 h 944"/>
                <a:gd name="T16" fmla="*/ 258 w 391"/>
                <a:gd name="T17" fmla="*/ 720 h 944"/>
                <a:gd name="T18" fmla="*/ 260 w 391"/>
                <a:gd name="T19" fmla="*/ 764 h 944"/>
                <a:gd name="T20" fmla="*/ 269 w 391"/>
                <a:gd name="T21" fmla="*/ 795 h 944"/>
                <a:gd name="T22" fmla="*/ 290 w 391"/>
                <a:gd name="T23" fmla="*/ 814 h 944"/>
                <a:gd name="T24" fmla="*/ 329 w 391"/>
                <a:gd name="T25" fmla="*/ 820 h 944"/>
                <a:gd name="T26" fmla="*/ 360 w 391"/>
                <a:gd name="T27" fmla="*/ 819 h 944"/>
                <a:gd name="T28" fmla="*/ 391 w 391"/>
                <a:gd name="T29" fmla="*/ 814 h 944"/>
                <a:gd name="T30" fmla="*/ 391 w 391"/>
                <a:gd name="T31" fmla="*/ 937 h 944"/>
                <a:gd name="T32" fmla="*/ 344 w 391"/>
                <a:gd name="T33" fmla="*/ 942 h 944"/>
                <a:gd name="T34" fmla="*/ 296 w 391"/>
                <a:gd name="T35" fmla="*/ 944 h 944"/>
                <a:gd name="T36" fmla="*/ 203 w 391"/>
                <a:gd name="T37" fmla="*/ 933 h 944"/>
                <a:gd name="T38" fmla="*/ 148 w 391"/>
                <a:gd name="T39" fmla="*/ 898 h 944"/>
                <a:gd name="T40" fmla="*/ 120 w 391"/>
                <a:gd name="T41" fmla="*/ 840 h 944"/>
                <a:gd name="T42" fmla="*/ 111 w 391"/>
                <a:gd name="T43" fmla="*/ 760 h 944"/>
                <a:gd name="T44" fmla="*/ 111 w 391"/>
                <a:gd name="T45" fmla="*/ 335 h 944"/>
                <a:gd name="T46" fmla="*/ 0 w 391"/>
                <a:gd name="T47" fmla="*/ 335 h 944"/>
                <a:gd name="T48" fmla="*/ 0 w 391"/>
                <a:gd name="T49" fmla="*/ 217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1" h="944">
                  <a:moveTo>
                    <a:pt x="0" y="217"/>
                  </a:moveTo>
                  <a:lnTo>
                    <a:pt x="111" y="217"/>
                  </a:lnTo>
                  <a:lnTo>
                    <a:pt x="111" y="0"/>
                  </a:lnTo>
                  <a:lnTo>
                    <a:pt x="258" y="0"/>
                  </a:lnTo>
                  <a:lnTo>
                    <a:pt x="258" y="217"/>
                  </a:lnTo>
                  <a:lnTo>
                    <a:pt x="390" y="217"/>
                  </a:lnTo>
                  <a:lnTo>
                    <a:pt x="390" y="335"/>
                  </a:lnTo>
                  <a:lnTo>
                    <a:pt x="258" y="335"/>
                  </a:lnTo>
                  <a:lnTo>
                    <a:pt x="258" y="720"/>
                  </a:lnTo>
                  <a:cubicBezTo>
                    <a:pt x="258" y="737"/>
                    <a:pt x="259" y="752"/>
                    <a:pt x="260" y="764"/>
                  </a:cubicBezTo>
                  <a:cubicBezTo>
                    <a:pt x="261" y="777"/>
                    <a:pt x="264" y="787"/>
                    <a:pt x="269" y="795"/>
                  </a:cubicBezTo>
                  <a:cubicBezTo>
                    <a:pt x="274" y="804"/>
                    <a:pt x="280" y="810"/>
                    <a:pt x="290" y="814"/>
                  </a:cubicBezTo>
                  <a:cubicBezTo>
                    <a:pt x="300" y="818"/>
                    <a:pt x="313" y="820"/>
                    <a:pt x="329" y="820"/>
                  </a:cubicBezTo>
                  <a:cubicBezTo>
                    <a:pt x="339" y="820"/>
                    <a:pt x="349" y="820"/>
                    <a:pt x="360" y="819"/>
                  </a:cubicBezTo>
                  <a:cubicBezTo>
                    <a:pt x="370" y="819"/>
                    <a:pt x="380" y="817"/>
                    <a:pt x="391" y="814"/>
                  </a:cubicBezTo>
                  <a:lnTo>
                    <a:pt x="391" y="937"/>
                  </a:lnTo>
                  <a:cubicBezTo>
                    <a:pt x="375" y="938"/>
                    <a:pt x="359" y="940"/>
                    <a:pt x="344" y="942"/>
                  </a:cubicBezTo>
                  <a:cubicBezTo>
                    <a:pt x="329" y="943"/>
                    <a:pt x="313" y="944"/>
                    <a:pt x="296" y="944"/>
                  </a:cubicBezTo>
                  <a:cubicBezTo>
                    <a:pt x="258" y="944"/>
                    <a:pt x="226" y="940"/>
                    <a:pt x="203" y="933"/>
                  </a:cubicBezTo>
                  <a:cubicBezTo>
                    <a:pt x="179" y="925"/>
                    <a:pt x="160" y="913"/>
                    <a:pt x="148" y="898"/>
                  </a:cubicBezTo>
                  <a:cubicBezTo>
                    <a:pt x="134" y="883"/>
                    <a:pt x="125" y="863"/>
                    <a:pt x="120" y="840"/>
                  </a:cubicBezTo>
                  <a:cubicBezTo>
                    <a:pt x="115" y="817"/>
                    <a:pt x="113" y="790"/>
                    <a:pt x="111" y="760"/>
                  </a:cubicBezTo>
                  <a:lnTo>
                    <a:pt x="111" y="335"/>
                  </a:lnTo>
                  <a:lnTo>
                    <a:pt x="0" y="335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" name="Freeform 17"/>
            <p:cNvSpPr>
              <a:spLocks noEditPoints="1"/>
            </p:cNvSpPr>
            <p:nvPr/>
          </p:nvSpPr>
          <p:spPr bwMode="auto">
            <a:xfrm>
              <a:off x="8944016" y="2104842"/>
              <a:ext cx="160336" cy="158905"/>
            </a:xfrm>
            <a:custGeom>
              <a:avLst/>
              <a:gdLst>
                <a:gd name="T0" fmla="*/ 755 w 755"/>
                <a:gd name="T1" fmla="*/ 368 h 740"/>
                <a:gd name="T2" fmla="*/ 378 w 755"/>
                <a:gd name="T3" fmla="*/ 740 h 740"/>
                <a:gd name="T4" fmla="*/ 0 w 755"/>
                <a:gd name="T5" fmla="*/ 368 h 740"/>
                <a:gd name="T6" fmla="*/ 378 w 755"/>
                <a:gd name="T7" fmla="*/ 0 h 740"/>
                <a:gd name="T8" fmla="*/ 755 w 755"/>
                <a:gd name="T9" fmla="*/ 368 h 740"/>
                <a:gd name="T10" fmla="*/ 94 w 755"/>
                <a:gd name="T11" fmla="*/ 368 h 740"/>
                <a:gd name="T12" fmla="*/ 381 w 755"/>
                <a:gd name="T13" fmla="*/ 661 h 740"/>
                <a:gd name="T14" fmla="*/ 661 w 755"/>
                <a:gd name="T15" fmla="*/ 370 h 740"/>
                <a:gd name="T16" fmla="*/ 379 w 755"/>
                <a:gd name="T17" fmla="*/ 74 h 740"/>
                <a:gd name="T18" fmla="*/ 94 w 755"/>
                <a:gd name="T19" fmla="*/ 368 h 740"/>
                <a:gd name="T20" fmla="*/ 320 w 755"/>
                <a:gd name="T21" fmla="*/ 560 h 740"/>
                <a:gd name="T22" fmla="*/ 235 w 755"/>
                <a:gd name="T23" fmla="*/ 560 h 740"/>
                <a:gd name="T24" fmla="*/ 235 w 755"/>
                <a:gd name="T25" fmla="*/ 193 h 740"/>
                <a:gd name="T26" fmla="*/ 376 w 755"/>
                <a:gd name="T27" fmla="*/ 181 h 740"/>
                <a:gd name="T28" fmla="*/ 504 w 755"/>
                <a:gd name="T29" fmla="*/ 208 h 740"/>
                <a:gd name="T30" fmla="*/ 540 w 755"/>
                <a:gd name="T31" fmla="*/ 289 h 740"/>
                <a:gd name="T32" fmla="*/ 464 w 755"/>
                <a:gd name="T33" fmla="*/ 374 h 740"/>
                <a:gd name="T34" fmla="*/ 464 w 755"/>
                <a:gd name="T35" fmla="*/ 379 h 740"/>
                <a:gd name="T36" fmla="*/ 531 w 755"/>
                <a:gd name="T37" fmla="*/ 468 h 740"/>
                <a:gd name="T38" fmla="*/ 558 w 755"/>
                <a:gd name="T39" fmla="*/ 560 h 740"/>
                <a:gd name="T40" fmla="*/ 466 w 755"/>
                <a:gd name="T41" fmla="*/ 560 h 740"/>
                <a:gd name="T42" fmla="*/ 437 w 755"/>
                <a:gd name="T43" fmla="*/ 471 h 740"/>
                <a:gd name="T44" fmla="*/ 361 w 755"/>
                <a:gd name="T45" fmla="*/ 412 h 740"/>
                <a:gd name="T46" fmla="*/ 320 w 755"/>
                <a:gd name="T47" fmla="*/ 412 h 740"/>
                <a:gd name="T48" fmla="*/ 320 w 755"/>
                <a:gd name="T49" fmla="*/ 560 h 740"/>
                <a:gd name="T50" fmla="*/ 322 w 755"/>
                <a:gd name="T51" fmla="*/ 352 h 740"/>
                <a:gd name="T52" fmla="*/ 363 w 755"/>
                <a:gd name="T53" fmla="*/ 352 h 740"/>
                <a:gd name="T54" fmla="*/ 448 w 755"/>
                <a:gd name="T55" fmla="*/ 298 h 740"/>
                <a:gd name="T56" fmla="*/ 369 w 755"/>
                <a:gd name="T57" fmla="*/ 242 h 740"/>
                <a:gd name="T58" fmla="*/ 322 w 755"/>
                <a:gd name="T59" fmla="*/ 247 h 740"/>
                <a:gd name="T60" fmla="*/ 322 w 755"/>
                <a:gd name="T61" fmla="*/ 352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5" h="740">
                  <a:moveTo>
                    <a:pt x="755" y="368"/>
                  </a:moveTo>
                  <a:cubicBezTo>
                    <a:pt x="755" y="576"/>
                    <a:pt x="591" y="740"/>
                    <a:pt x="378" y="740"/>
                  </a:cubicBezTo>
                  <a:cubicBezTo>
                    <a:pt x="168" y="740"/>
                    <a:pt x="0" y="576"/>
                    <a:pt x="0" y="368"/>
                  </a:cubicBezTo>
                  <a:cubicBezTo>
                    <a:pt x="0" y="164"/>
                    <a:pt x="168" y="0"/>
                    <a:pt x="378" y="0"/>
                  </a:cubicBezTo>
                  <a:cubicBezTo>
                    <a:pt x="591" y="0"/>
                    <a:pt x="755" y="164"/>
                    <a:pt x="755" y="368"/>
                  </a:cubicBezTo>
                  <a:close/>
                  <a:moveTo>
                    <a:pt x="94" y="368"/>
                  </a:moveTo>
                  <a:cubicBezTo>
                    <a:pt x="94" y="531"/>
                    <a:pt x="215" y="661"/>
                    <a:pt x="381" y="661"/>
                  </a:cubicBezTo>
                  <a:cubicBezTo>
                    <a:pt x="543" y="661"/>
                    <a:pt x="661" y="531"/>
                    <a:pt x="661" y="370"/>
                  </a:cubicBezTo>
                  <a:cubicBezTo>
                    <a:pt x="661" y="206"/>
                    <a:pt x="543" y="74"/>
                    <a:pt x="379" y="74"/>
                  </a:cubicBezTo>
                  <a:cubicBezTo>
                    <a:pt x="215" y="74"/>
                    <a:pt x="94" y="206"/>
                    <a:pt x="94" y="368"/>
                  </a:cubicBezTo>
                  <a:close/>
                  <a:moveTo>
                    <a:pt x="320" y="560"/>
                  </a:moveTo>
                  <a:lnTo>
                    <a:pt x="235" y="560"/>
                  </a:lnTo>
                  <a:lnTo>
                    <a:pt x="235" y="193"/>
                  </a:lnTo>
                  <a:cubicBezTo>
                    <a:pt x="281" y="185"/>
                    <a:pt x="329" y="181"/>
                    <a:pt x="376" y="181"/>
                  </a:cubicBezTo>
                  <a:cubicBezTo>
                    <a:pt x="446" y="181"/>
                    <a:pt x="477" y="193"/>
                    <a:pt x="504" y="208"/>
                  </a:cubicBezTo>
                  <a:cubicBezTo>
                    <a:pt x="527" y="228"/>
                    <a:pt x="541" y="258"/>
                    <a:pt x="540" y="289"/>
                  </a:cubicBezTo>
                  <a:cubicBezTo>
                    <a:pt x="540" y="329"/>
                    <a:pt x="508" y="361"/>
                    <a:pt x="464" y="374"/>
                  </a:cubicBezTo>
                  <a:lnTo>
                    <a:pt x="464" y="379"/>
                  </a:lnTo>
                  <a:cubicBezTo>
                    <a:pt x="499" y="392"/>
                    <a:pt x="520" y="419"/>
                    <a:pt x="531" y="468"/>
                  </a:cubicBezTo>
                  <a:cubicBezTo>
                    <a:pt x="542" y="524"/>
                    <a:pt x="549" y="547"/>
                    <a:pt x="558" y="560"/>
                  </a:cubicBezTo>
                  <a:lnTo>
                    <a:pt x="466" y="560"/>
                  </a:lnTo>
                  <a:cubicBezTo>
                    <a:pt x="455" y="547"/>
                    <a:pt x="448" y="513"/>
                    <a:pt x="437" y="471"/>
                  </a:cubicBezTo>
                  <a:cubicBezTo>
                    <a:pt x="430" y="430"/>
                    <a:pt x="408" y="412"/>
                    <a:pt x="361" y="412"/>
                  </a:cubicBezTo>
                  <a:lnTo>
                    <a:pt x="320" y="412"/>
                  </a:lnTo>
                  <a:lnTo>
                    <a:pt x="320" y="560"/>
                  </a:lnTo>
                  <a:close/>
                  <a:moveTo>
                    <a:pt x="322" y="352"/>
                  </a:moveTo>
                  <a:lnTo>
                    <a:pt x="363" y="352"/>
                  </a:lnTo>
                  <a:cubicBezTo>
                    <a:pt x="410" y="352"/>
                    <a:pt x="448" y="336"/>
                    <a:pt x="448" y="298"/>
                  </a:cubicBezTo>
                  <a:cubicBezTo>
                    <a:pt x="448" y="265"/>
                    <a:pt x="423" y="242"/>
                    <a:pt x="369" y="242"/>
                  </a:cubicBezTo>
                  <a:cubicBezTo>
                    <a:pt x="353" y="242"/>
                    <a:pt x="338" y="243"/>
                    <a:pt x="322" y="247"/>
                  </a:cubicBezTo>
                  <a:lnTo>
                    <a:pt x="322" y="352"/>
                  </a:lnTo>
                  <a:close/>
                </a:path>
              </a:pathLst>
            </a:custGeom>
            <a:solidFill>
              <a:srgbClr val="8C99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410808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</p:sldLayoutIdLst>
  <p:hf hdr="0" dt="0"/>
  <p:txStyles>
    <p:titleStyle>
      <a:lvl1pPr algn="l" defTabSz="1218541" rtl="0" eaLnBrk="1" latinLnBrk="0" hangingPunct="1">
        <a:lnSpc>
          <a:spcPct val="85000"/>
        </a:lnSpc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1218541" rtl="0" eaLnBrk="1" fontAlgn="auto" latinLnBrk="0" hangingPunct="1">
        <a:lnSpc>
          <a:spcPct val="90000"/>
        </a:lnSpc>
        <a:spcBef>
          <a:spcPts val="0"/>
        </a:spcBef>
        <a:spcAft>
          <a:spcPts val="800"/>
        </a:spcAft>
        <a:buClr>
          <a:srgbClr val="919DA5"/>
        </a:buClr>
        <a:buSzTx/>
        <a:buFont typeface="Arial" charset="0"/>
        <a:buNone/>
        <a:tabLst>
          <a:tab pos="306756" algn="l"/>
        </a:tabLst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48367" indent="-243719" algn="l" defTabSz="1218541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bg2"/>
        </a:buClr>
        <a:buFont typeface=".AppleSystemUIFont" charset="-120"/>
        <a:buChar char="–"/>
        <a:tabLst>
          <a:tab pos="306756" algn="l"/>
          <a:tab pos="4719729" algn="l"/>
        </a:tabLst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53012" indent="-243719" algn="l" defTabSz="1218541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bg2"/>
        </a:buClr>
        <a:buSzPct val="85000"/>
        <a:buFont typeface="Wingdings" charset="2"/>
        <a:buChar char="§"/>
        <a:tabLst>
          <a:tab pos="306756" algn="l"/>
          <a:tab pos="4719729" algn="l"/>
        </a:tabLst>
        <a:defRPr sz="1600" kern="1200">
          <a:solidFill>
            <a:srgbClr val="53565A"/>
          </a:solidFill>
          <a:latin typeface="+mn-lt"/>
          <a:ea typeface="+mn-ea"/>
          <a:cs typeface="+mn-cs"/>
        </a:defRPr>
      </a:lvl3pPr>
      <a:lvl4pPr marL="1096731" indent="-243719" algn="l" defTabSz="1218541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bg2"/>
        </a:buClr>
        <a:buSzPct val="65000"/>
        <a:buFont typeface="Wingdings" charset="2"/>
        <a:buChar char="Ø"/>
        <a:tabLst>
          <a:tab pos="306756" algn="l"/>
          <a:tab pos="4719729" algn="l"/>
        </a:tabLst>
        <a:defRPr sz="1300" kern="1200">
          <a:solidFill>
            <a:srgbClr val="53565A"/>
          </a:solidFill>
          <a:latin typeface="+mn-lt"/>
          <a:ea typeface="+mn-ea"/>
          <a:cs typeface="+mn-cs"/>
        </a:defRPr>
      </a:lvl4pPr>
      <a:lvl5pPr marL="1279520" indent="-182788" algn="l" defTabSz="1218541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bg2"/>
        </a:buClr>
        <a:buSzPct val="100000"/>
        <a:buFont typeface="Arial" charset="0"/>
        <a:buChar char="•"/>
        <a:tabLst>
          <a:tab pos="306756" algn="l"/>
          <a:tab pos="4719729" algn="l"/>
        </a:tabLst>
        <a:defRPr sz="1300" kern="1200">
          <a:solidFill>
            <a:srgbClr val="53565A"/>
          </a:solidFill>
          <a:latin typeface="+mn-lt"/>
          <a:ea typeface="+mn-ea"/>
          <a:cs typeface="+mn-cs"/>
        </a:defRPr>
      </a:lvl5pPr>
      <a:lvl6pPr marL="3350983" indent="-304639" algn="l" defTabSz="1218541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252" indent="-304639" algn="l" defTabSz="1218541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523" indent="-304639" algn="l" defTabSz="1218541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8794" indent="-304639" algn="l" defTabSz="1218541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69" algn="l" defTabSz="12185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41" algn="l" defTabSz="12185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811" algn="l" defTabSz="12185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079" algn="l" defTabSz="12185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345" algn="l" defTabSz="12185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620" algn="l" defTabSz="12185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887" algn="l" defTabSz="12185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156" algn="l" defTabSz="12185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webp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1.svg"/><Relationship Id="rId11" Type="http://schemas.openxmlformats.org/officeDocument/2006/relationships/image" Target="../media/image12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50" Type="http://schemas.openxmlformats.org/officeDocument/2006/relationships/image" Target="../media/image66.png"/><Relationship Id="rId55" Type="http://schemas.openxmlformats.org/officeDocument/2006/relationships/image" Target="../media/image7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png"/><Relationship Id="rId57" Type="http://schemas.openxmlformats.org/officeDocument/2006/relationships/image" Target="../media/image73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52" Type="http://schemas.openxmlformats.org/officeDocument/2006/relationships/image" Target="../media/image68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4.png"/><Relationship Id="rId56" Type="http://schemas.openxmlformats.org/officeDocument/2006/relationships/image" Target="../media/image72.png"/><Relationship Id="rId8" Type="http://schemas.openxmlformats.org/officeDocument/2006/relationships/image" Target="../media/image24.png"/><Relationship Id="rId51" Type="http://schemas.openxmlformats.org/officeDocument/2006/relationships/image" Target="../media/image67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4121175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Satria Ady</a:t>
            </a: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dirty="0">
                <a:latin typeface="Corbel" panose="020B0503020204020204" pitchFamily="34" charset="0"/>
              </a:rPr>
              <a:t>Pradana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Security</a:t>
            </a:r>
            <a:br>
              <a:rPr lang="en-US" dirty="0"/>
            </a:br>
            <a:r>
              <a:rPr lang="en-US" sz="3000" dirty="0"/>
              <a:t>Preparing for the worst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2668572" cy="1192038"/>
          </a:xfrm>
        </p:spPr>
        <p:txBody>
          <a:bodyPr/>
          <a:lstStyle/>
          <a:p>
            <a:r>
              <a:rPr lang="en-US" dirty="0"/>
              <a:t>From attackers perspective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76AD25-FCDC-4057-81D4-A3910170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8" y="265091"/>
            <a:ext cx="982703" cy="744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667B71-59CC-4E61-AB46-FB204E0C364C}"/>
              </a:ext>
            </a:extLst>
          </p:cNvPr>
          <p:cNvSpPr txBox="1"/>
          <p:nvPr/>
        </p:nvSpPr>
        <p:spPr>
          <a:xfrm>
            <a:off x="112016" y="1009628"/>
            <a:ext cx="202651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Cyber Sec</a:t>
            </a:r>
            <a:endParaRPr lang="id-ID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281E9-61AC-432D-A027-D3443FB5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7" y="0"/>
            <a:ext cx="660203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45266-4076-469E-A782-F5E13EB7BA17}"/>
              </a:ext>
            </a:extLst>
          </p:cNvPr>
          <p:cNvSpPr txBox="1">
            <a:spLocks/>
          </p:cNvSpPr>
          <p:nvPr/>
        </p:nvSpPr>
        <p:spPr>
          <a:xfrm>
            <a:off x="7502578" y="2178750"/>
            <a:ext cx="4216200" cy="46792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Nodes</a:t>
            </a:r>
          </a:p>
          <a:p>
            <a:r>
              <a:rPr lang="en-US" sz="2600" dirty="0"/>
              <a:t>Edge Gateway</a:t>
            </a:r>
          </a:p>
          <a:p>
            <a:r>
              <a:rPr lang="en-US" sz="2600" dirty="0"/>
              <a:t>Cloud Gateway</a:t>
            </a:r>
          </a:p>
          <a:p>
            <a:r>
              <a:rPr lang="en-US" sz="2600" dirty="0"/>
              <a:t>Data storage</a:t>
            </a:r>
          </a:p>
          <a:p>
            <a:r>
              <a:rPr lang="en-US" sz="2600" dirty="0"/>
              <a:t>Analytics</a:t>
            </a:r>
          </a:p>
          <a:p>
            <a:r>
              <a:rPr lang="en-US" sz="2600" dirty="0"/>
              <a:t>User business</a:t>
            </a:r>
          </a:p>
        </p:txBody>
      </p:sp>
    </p:spTree>
    <p:extLst>
      <p:ext uri="{BB962C8B-B14F-4D97-AF65-F5344CB8AC3E}">
        <p14:creationId xmlns:p14="http://schemas.microsoft.com/office/powerpoint/2010/main" val="320084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179655-0683-4A1A-AB38-FDE89C269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" y="233389"/>
            <a:ext cx="9282304" cy="639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US" dirty="0"/>
              <a:t>Attacking the “Invisible”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r>
              <a:rPr lang="en-US" dirty="0"/>
              <a:t>How devices are targeted to gain desired access to organization.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9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331E42C7-8399-4613-866A-E132BB385E56}"/>
              </a:ext>
            </a:extLst>
          </p:cNvPr>
          <p:cNvSpPr txBox="1"/>
          <p:nvPr/>
        </p:nvSpPr>
        <p:spPr>
          <a:xfrm>
            <a:off x="7320016" y="972837"/>
            <a:ext cx="2466892" cy="9975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938"/>
            <a:r>
              <a:rPr sz="2133" b="1" spc="88" dirty="0">
                <a:solidFill>
                  <a:srgbClr val="C00000"/>
                </a:solidFill>
                <a:latin typeface="Gotham"/>
                <a:cs typeface="Gotham"/>
              </a:rPr>
              <a:t>DISASTROUS</a:t>
            </a:r>
            <a:endParaRPr sz="2133" dirty="0">
              <a:solidFill>
                <a:srgbClr val="C00000"/>
              </a:solidFill>
              <a:latin typeface="Gotham"/>
              <a:cs typeface="Gotham"/>
            </a:endParaRPr>
          </a:p>
          <a:p>
            <a:pPr marL="14938" marR="5976">
              <a:spcBef>
                <a:spcPts val="53"/>
              </a:spcBef>
            </a:pPr>
            <a:r>
              <a:rPr lang="en-US" sz="2133" spc="12" dirty="0">
                <a:solidFill>
                  <a:srgbClr val="617485"/>
                </a:solidFill>
                <a:latin typeface="Gotham-Book"/>
                <a:cs typeface="Gotham-Book"/>
              </a:rPr>
              <a:t>C</a:t>
            </a:r>
            <a:r>
              <a:rPr sz="2133" spc="17" dirty="0">
                <a:solidFill>
                  <a:srgbClr val="617485"/>
                </a:solidFill>
                <a:latin typeface="Gotham-Book"/>
                <a:cs typeface="Gotham-Book"/>
              </a:rPr>
              <a:t>ause</a:t>
            </a:r>
            <a:r>
              <a:rPr sz="2133" spc="-29" dirty="0">
                <a:solidFill>
                  <a:srgbClr val="617485"/>
                </a:solidFill>
                <a:latin typeface="Gotham-Book"/>
                <a:cs typeface="Gotham-Book"/>
              </a:rPr>
              <a:t> </a:t>
            </a:r>
            <a:r>
              <a:rPr sz="2133" dirty="0">
                <a:solidFill>
                  <a:srgbClr val="617485"/>
                </a:solidFill>
                <a:latin typeface="Gotham-Book"/>
                <a:cs typeface="Gotham-Book"/>
              </a:rPr>
              <a:t>irreversible  </a:t>
            </a:r>
            <a:r>
              <a:rPr sz="2133" spc="17" dirty="0">
                <a:solidFill>
                  <a:srgbClr val="617485"/>
                </a:solidFill>
                <a:latin typeface="Gotham-Book"/>
                <a:cs typeface="Gotham-Book"/>
              </a:rPr>
              <a:t>damage</a:t>
            </a:r>
            <a:endParaRPr sz="2133" dirty="0">
              <a:latin typeface="Gotham-Book"/>
              <a:cs typeface="Gotham-Book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5ADEE8F4-0F95-4F58-9BB1-1AD6D2B395BA}"/>
              </a:ext>
            </a:extLst>
          </p:cNvPr>
          <p:cNvSpPr txBox="1"/>
          <p:nvPr/>
        </p:nvSpPr>
        <p:spPr>
          <a:xfrm>
            <a:off x="7320015" y="2630080"/>
            <a:ext cx="2466892" cy="1010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938"/>
            <a:r>
              <a:rPr sz="2133" b="1" spc="100" dirty="0">
                <a:solidFill>
                  <a:srgbClr val="F47720"/>
                </a:solidFill>
                <a:latin typeface="Gotham"/>
                <a:cs typeface="Gotham"/>
              </a:rPr>
              <a:t>DISRUPTIVE</a:t>
            </a:r>
            <a:endParaRPr sz="2133" dirty="0">
              <a:latin typeface="Gotham"/>
              <a:cs typeface="Gotham"/>
            </a:endParaRPr>
          </a:p>
          <a:p>
            <a:pPr marL="14938">
              <a:spcBef>
                <a:spcPts val="200"/>
              </a:spcBef>
            </a:pPr>
            <a:r>
              <a:rPr lang="en-US" sz="2133" spc="17" dirty="0">
                <a:solidFill>
                  <a:srgbClr val="617485"/>
                </a:solidFill>
                <a:latin typeface="Gotham-Book"/>
                <a:cs typeface="Gotham-Book"/>
              </a:rPr>
              <a:t>D</a:t>
            </a:r>
            <a:r>
              <a:rPr sz="2133" spc="12" dirty="0">
                <a:solidFill>
                  <a:srgbClr val="617485"/>
                </a:solidFill>
                <a:latin typeface="Gotham-Book"/>
                <a:cs typeface="Gotham-Book"/>
              </a:rPr>
              <a:t>isrupt</a:t>
            </a:r>
            <a:r>
              <a:rPr sz="2133" spc="-71" dirty="0">
                <a:solidFill>
                  <a:srgbClr val="617485"/>
                </a:solidFill>
                <a:latin typeface="Gotham-Book"/>
                <a:cs typeface="Gotham-Book"/>
              </a:rPr>
              <a:t> </a:t>
            </a:r>
            <a:r>
              <a:rPr lang="en-US" sz="2133" spc="12" dirty="0">
                <a:solidFill>
                  <a:srgbClr val="617485"/>
                </a:solidFill>
                <a:latin typeface="Gotham-Book"/>
                <a:cs typeface="Gotham-Book"/>
              </a:rPr>
              <a:t>operational  </a:t>
            </a:r>
            <a:r>
              <a:rPr lang="en-US" sz="2133" spc="5" dirty="0">
                <a:solidFill>
                  <a:srgbClr val="617485"/>
                </a:solidFill>
                <a:latin typeface="Gotham-Book"/>
                <a:cs typeface="Gotham-Book"/>
              </a:rPr>
              <a:t>processes.</a:t>
            </a:r>
            <a:endParaRPr lang="en-US" sz="2133" dirty="0">
              <a:latin typeface="Gotham-Book"/>
              <a:cs typeface="Gotham-Book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609A96F0-7102-4828-8377-ACB110200463}"/>
              </a:ext>
            </a:extLst>
          </p:cNvPr>
          <p:cNvSpPr txBox="1"/>
          <p:nvPr/>
        </p:nvSpPr>
        <p:spPr>
          <a:xfrm>
            <a:off x="7320015" y="4853140"/>
            <a:ext cx="2303328" cy="9975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938"/>
            <a:r>
              <a:rPr sz="2133" b="1" spc="76" dirty="0">
                <a:solidFill>
                  <a:srgbClr val="F9CB59"/>
                </a:solidFill>
                <a:latin typeface="Gotham"/>
                <a:cs typeface="Gotham"/>
              </a:rPr>
              <a:t>DAMAGING</a:t>
            </a:r>
          </a:p>
          <a:p>
            <a:pPr marL="14938" marR="5976">
              <a:spcBef>
                <a:spcPts val="53"/>
              </a:spcBef>
            </a:pPr>
            <a:r>
              <a:rPr lang="en-US" sz="2133" dirty="0">
                <a:solidFill>
                  <a:srgbClr val="617485"/>
                </a:solidFill>
                <a:latin typeface="Gotham-Book"/>
                <a:cs typeface="Gotham-Book"/>
              </a:rPr>
              <a:t>Enable information stealing</a:t>
            </a:r>
            <a:endParaRPr sz="2133" dirty="0">
              <a:latin typeface="Gotham-Book"/>
              <a:cs typeface="Gotham-Book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99E3304-119D-4363-BA2B-463F6AE65BF6}"/>
              </a:ext>
            </a:extLst>
          </p:cNvPr>
          <p:cNvSpPr/>
          <p:nvPr/>
        </p:nvSpPr>
        <p:spPr>
          <a:xfrm>
            <a:off x="6295303" y="1440183"/>
            <a:ext cx="121739" cy="206881"/>
          </a:xfrm>
          <a:custGeom>
            <a:avLst/>
            <a:gdLst/>
            <a:ahLst/>
            <a:cxnLst/>
            <a:rect l="l" t="t" r="r" b="b"/>
            <a:pathLst>
              <a:path w="103505" h="175894">
                <a:moveTo>
                  <a:pt x="0" y="0"/>
                </a:moveTo>
                <a:lnTo>
                  <a:pt x="7483" y="52899"/>
                </a:lnTo>
                <a:lnTo>
                  <a:pt x="27063" y="100861"/>
                </a:lnTo>
                <a:lnTo>
                  <a:pt x="57092" y="142230"/>
                </a:lnTo>
                <a:lnTo>
                  <a:pt x="95923" y="175348"/>
                </a:lnTo>
                <a:lnTo>
                  <a:pt x="99054" y="164841"/>
                </a:lnTo>
                <a:lnTo>
                  <a:pt x="101360" y="154119"/>
                </a:lnTo>
                <a:lnTo>
                  <a:pt x="102811" y="143232"/>
                </a:lnTo>
                <a:lnTo>
                  <a:pt x="103378" y="132232"/>
                </a:lnTo>
                <a:lnTo>
                  <a:pt x="79960" y="109007"/>
                </a:lnTo>
                <a:lnTo>
                  <a:pt x="61221" y="81748"/>
                </a:lnTo>
                <a:lnTo>
                  <a:pt x="47819" y="51124"/>
                </a:lnTo>
                <a:lnTo>
                  <a:pt x="40411" y="17805"/>
                </a:lnTo>
                <a:lnTo>
                  <a:pt x="30646" y="11930"/>
                </a:lnTo>
                <a:lnTo>
                  <a:pt x="20634" y="7026"/>
                </a:lnTo>
                <a:lnTo>
                  <a:pt x="10407" y="3060"/>
                </a:lnTo>
                <a:lnTo>
                  <a:pt x="0" y="0"/>
                </a:lnTo>
                <a:close/>
              </a:path>
            </a:pathLst>
          </a:custGeom>
          <a:solidFill>
            <a:srgbClr val="E3272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17"/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6B763EB1-63BF-4EB5-8E42-13D7A314445D}"/>
              </a:ext>
            </a:extLst>
          </p:cNvPr>
          <p:cNvSpPr/>
          <p:nvPr/>
        </p:nvSpPr>
        <p:spPr>
          <a:xfrm>
            <a:off x="6678932" y="1440183"/>
            <a:ext cx="121739" cy="206881"/>
          </a:xfrm>
          <a:custGeom>
            <a:avLst/>
            <a:gdLst/>
            <a:ahLst/>
            <a:cxnLst/>
            <a:rect l="l" t="t" r="r" b="b"/>
            <a:pathLst>
              <a:path w="103505" h="175894">
                <a:moveTo>
                  <a:pt x="103378" y="0"/>
                </a:moveTo>
                <a:lnTo>
                  <a:pt x="62966" y="17805"/>
                </a:lnTo>
                <a:lnTo>
                  <a:pt x="55558" y="51124"/>
                </a:lnTo>
                <a:lnTo>
                  <a:pt x="42156" y="81748"/>
                </a:lnTo>
                <a:lnTo>
                  <a:pt x="23417" y="109007"/>
                </a:lnTo>
                <a:lnTo>
                  <a:pt x="0" y="132232"/>
                </a:lnTo>
                <a:lnTo>
                  <a:pt x="566" y="143232"/>
                </a:lnTo>
                <a:lnTo>
                  <a:pt x="2017" y="154119"/>
                </a:lnTo>
                <a:lnTo>
                  <a:pt x="4323" y="164841"/>
                </a:lnTo>
                <a:lnTo>
                  <a:pt x="7454" y="175348"/>
                </a:lnTo>
                <a:lnTo>
                  <a:pt x="46285" y="142230"/>
                </a:lnTo>
                <a:lnTo>
                  <a:pt x="76314" y="100861"/>
                </a:lnTo>
                <a:lnTo>
                  <a:pt x="95894" y="52899"/>
                </a:lnTo>
                <a:lnTo>
                  <a:pt x="103378" y="0"/>
                </a:lnTo>
                <a:close/>
              </a:path>
            </a:pathLst>
          </a:custGeom>
          <a:solidFill>
            <a:srgbClr val="E3272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17"/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905A7FC2-CBD8-4161-B2F6-48708A7D4F77}"/>
              </a:ext>
            </a:extLst>
          </p:cNvPr>
          <p:cNvSpPr/>
          <p:nvPr/>
        </p:nvSpPr>
        <p:spPr>
          <a:xfrm>
            <a:off x="6421038" y="1183298"/>
            <a:ext cx="253187" cy="67965"/>
          </a:xfrm>
          <a:custGeom>
            <a:avLst/>
            <a:gdLst/>
            <a:ahLst/>
            <a:cxnLst/>
            <a:rect l="l" t="t" r="r" b="b"/>
            <a:pathLst>
              <a:path w="215265" h="57785">
                <a:moveTo>
                  <a:pt x="107873" y="0"/>
                </a:moveTo>
                <a:lnTo>
                  <a:pt x="78899" y="1955"/>
                </a:lnTo>
                <a:lnTo>
                  <a:pt x="51098" y="7645"/>
                </a:lnTo>
                <a:lnTo>
                  <a:pt x="24716" y="16802"/>
                </a:lnTo>
                <a:lnTo>
                  <a:pt x="0" y="29159"/>
                </a:lnTo>
                <a:lnTo>
                  <a:pt x="6559" y="37022"/>
                </a:lnTo>
                <a:lnTo>
                  <a:pt x="13725" y="44389"/>
                </a:lnTo>
                <a:lnTo>
                  <a:pt x="21506" y="51219"/>
                </a:lnTo>
                <a:lnTo>
                  <a:pt x="29908" y="57467"/>
                </a:lnTo>
                <a:lnTo>
                  <a:pt x="48071" y="49678"/>
                </a:lnTo>
                <a:lnTo>
                  <a:pt x="67209" y="43935"/>
                </a:lnTo>
                <a:lnTo>
                  <a:pt x="87296" y="40376"/>
                </a:lnTo>
                <a:lnTo>
                  <a:pt x="107873" y="39166"/>
                </a:lnTo>
                <a:lnTo>
                  <a:pt x="206260" y="39166"/>
                </a:lnTo>
                <a:lnTo>
                  <a:pt x="208575" y="36742"/>
                </a:lnTo>
                <a:lnTo>
                  <a:pt x="215138" y="28816"/>
                </a:lnTo>
                <a:lnTo>
                  <a:pt x="190539" y="16598"/>
                </a:lnTo>
                <a:lnTo>
                  <a:pt x="164301" y="7550"/>
                </a:lnTo>
                <a:lnTo>
                  <a:pt x="136665" y="1930"/>
                </a:lnTo>
                <a:lnTo>
                  <a:pt x="107873" y="0"/>
                </a:lnTo>
                <a:close/>
              </a:path>
              <a:path w="215265" h="57785">
                <a:moveTo>
                  <a:pt x="206260" y="39166"/>
                </a:moveTo>
                <a:lnTo>
                  <a:pt x="107873" y="39166"/>
                </a:lnTo>
                <a:lnTo>
                  <a:pt x="128554" y="40383"/>
                </a:lnTo>
                <a:lnTo>
                  <a:pt x="148532" y="43935"/>
                </a:lnTo>
                <a:lnTo>
                  <a:pt x="167661" y="49678"/>
                </a:lnTo>
                <a:lnTo>
                  <a:pt x="185699" y="57403"/>
                </a:lnTo>
                <a:lnTo>
                  <a:pt x="193840" y="51085"/>
                </a:lnTo>
                <a:lnTo>
                  <a:pt x="201471" y="44181"/>
                </a:lnTo>
                <a:lnTo>
                  <a:pt x="206260" y="39166"/>
                </a:lnTo>
                <a:close/>
              </a:path>
            </a:pathLst>
          </a:custGeom>
          <a:solidFill>
            <a:srgbClr val="E3272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17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D1829A14-1A91-4241-AFB1-1F1E96FE12E0}"/>
              </a:ext>
            </a:extLst>
          </p:cNvPr>
          <p:cNvSpPr/>
          <p:nvPr/>
        </p:nvSpPr>
        <p:spPr>
          <a:xfrm>
            <a:off x="6096000" y="1024704"/>
            <a:ext cx="904452" cy="767030"/>
          </a:xfrm>
          <a:custGeom>
            <a:avLst/>
            <a:gdLst/>
            <a:ahLst/>
            <a:cxnLst/>
            <a:rect l="l" t="t" r="r" b="b"/>
            <a:pathLst>
              <a:path w="768985" h="652145">
                <a:moveTo>
                  <a:pt x="135712" y="638683"/>
                </a:moveTo>
                <a:lnTo>
                  <a:pt x="181593" y="650455"/>
                </a:lnTo>
                <a:lnTo>
                  <a:pt x="229136" y="651808"/>
                </a:lnTo>
                <a:lnTo>
                  <a:pt x="276494" y="642283"/>
                </a:lnTo>
                <a:lnTo>
                  <a:pt x="283346" y="639129"/>
                </a:lnTo>
                <a:lnTo>
                  <a:pt x="161213" y="639129"/>
                </a:lnTo>
                <a:lnTo>
                  <a:pt x="135712" y="638683"/>
                </a:lnTo>
                <a:close/>
              </a:path>
              <a:path w="768985" h="652145">
                <a:moveTo>
                  <a:pt x="480669" y="564553"/>
                </a:moveTo>
                <a:lnTo>
                  <a:pt x="385114" y="564553"/>
                </a:lnTo>
                <a:lnTo>
                  <a:pt x="397998" y="580681"/>
                </a:lnTo>
                <a:lnTo>
                  <a:pt x="428791" y="609260"/>
                </a:lnTo>
                <a:lnTo>
                  <a:pt x="491957" y="642283"/>
                </a:lnTo>
                <a:lnTo>
                  <a:pt x="539315" y="651808"/>
                </a:lnTo>
                <a:lnTo>
                  <a:pt x="586858" y="650455"/>
                </a:lnTo>
                <a:lnTo>
                  <a:pt x="630998" y="639129"/>
                </a:lnTo>
                <a:lnTo>
                  <a:pt x="607237" y="639129"/>
                </a:lnTo>
                <a:lnTo>
                  <a:pt x="581745" y="635550"/>
                </a:lnTo>
                <a:lnTo>
                  <a:pt x="532714" y="615721"/>
                </a:lnTo>
                <a:lnTo>
                  <a:pt x="495966" y="585033"/>
                </a:lnTo>
                <a:lnTo>
                  <a:pt x="481786" y="566542"/>
                </a:lnTo>
                <a:lnTo>
                  <a:pt x="480669" y="564553"/>
                </a:lnTo>
                <a:close/>
              </a:path>
              <a:path w="768985" h="652145">
                <a:moveTo>
                  <a:pt x="458317" y="508977"/>
                </a:moveTo>
                <a:lnTo>
                  <a:pt x="458190" y="509028"/>
                </a:lnTo>
                <a:lnTo>
                  <a:pt x="310123" y="509028"/>
                </a:lnTo>
                <a:lnTo>
                  <a:pt x="309041" y="514261"/>
                </a:lnTo>
                <a:lnTo>
                  <a:pt x="307784" y="519544"/>
                </a:lnTo>
                <a:lnTo>
                  <a:pt x="306120" y="524840"/>
                </a:lnTo>
                <a:lnTo>
                  <a:pt x="303860" y="532180"/>
                </a:lnTo>
                <a:lnTo>
                  <a:pt x="300951" y="539318"/>
                </a:lnTo>
                <a:lnTo>
                  <a:pt x="297624" y="546290"/>
                </a:lnTo>
                <a:lnTo>
                  <a:pt x="297954" y="546430"/>
                </a:lnTo>
                <a:lnTo>
                  <a:pt x="272484" y="585033"/>
                </a:lnTo>
                <a:lnTo>
                  <a:pt x="235737" y="615721"/>
                </a:lnTo>
                <a:lnTo>
                  <a:pt x="186705" y="635550"/>
                </a:lnTo>
                <a:lnTo>
                  <a:pt x="161213" y="639129"/>
                </a:lnTo>
                <a:lnTo>
                  <a:pt x="283346" y="639129"/>
                </a:lnTo>
                <a:lnTo>
                  <a:pt x="321818" y="621423"/>
                </a:lnTo>
                <a:lnTo>
                  <a:pt x="355882" y="595631"/>
                </a:lnTo>
                <a:lnTo>
                  <a:pt x="383336" y="564553"/>
                </a:lnTo>
                <a:lnTo>
                  <a:pt x="480669" y="564553"/>
                </a:lnTo>
                <a:lnTo>
                  <a:pt x="470496" y="546430"/>
                </a:lnTo>
                <a:lnTo>
                  <a:pt x="470827" y="546290"/>
                </a:lnTo>
                <a:lnTo>
                  <a:pt x="467499" y="539318"/>
                </a:lnTo>
                <a:lnTo>
                  <a:pt x="464591" y="532180"/>
                </a:lnTo>
                <a:lnTo>
                  <a:pt x="462330" y="524840"/>
                </a:lnTo>
                <a:lnTo>
                  <a:pt x="460667" y="519544"/>
                </a:lnTo>
                <a:lnTo>
                  <a:pt x="459409" y="514261"/>
                </a:lnTo>
                <a:lnTo>
                  <a:pt x="458328" y="509028"/>
                </a:lnTo>
                <a:lnTo>
                  <a:pt x="310261" y="509028"/>
                </a:lnTo>
                <a:lnTo>
                  <a:pt x="310134" y="508977"/>
                </a:lnTo>
                <a:lnTo>
                  <a:pt x="458317" y="508977"/>
                </a:lnTo>
                <a:close/>
              </a:path>
              <a:path w="768985" h="652145">
                <a:moveTo>
                  <a:pt x="632739" y="638683"/>
                </a:moveTo>
                <a:lnTo>
                  <a:pt x="607237" y="639129"/>
                </a:lnTo>
                <a:lnTo>
                  <a:pt x="630998" y="639129"/>
                </a:lnTo>
                <a:lnTo>
                  <a:pt x="632739" y="638683"/>
                </a:lnTo>
                <a:close/>
              </a:path>
              <a:path w="768985" h="652145">
                <a:moveTo>
                  <a:pt x="378961" y="314312"/>
                </a:moveTo>
                <a:lnTo>
                  <a:pt x="145097" y="314312"/>
                </a:lnTo>
                <a:lnTo>
                  <a:pt x="164309" y="314534"/>
                </a:lnTo>
                <a:lnTo>
                  <a:pt x="182991" y="317093"/>
                </a:lnTo>
                <a:lnTo>
                  <a:pt x="221792" y="330365"/>
                </a:lnTo>
                <a:lnTo>
                  <a:pt x="262029" y="358001"/>
                </a:lnTo>
                <a:lnTo>
                  <a:pt x="289814" y="392036"/>
                </a:lnTo>
                <a:lnTo>
                  <a:pt x="309914" y="442672"/>
                </a:lnTo>
                <a:lnTo>
                  <a:pt x="313499" y="475348"/>
                </a:lnTo>
                <a:lnTo>
                  <a:pt x="313345" y="483845"/>
                </a:lnTo>
                <a:lnTo>
                  <a:pt x="312751" y="492298"/>
                </a:lnTo>
                <a:lnTo>
                  <a:pt x="311722" y="500696"/>
                </a:lnTo>
                <a:lnTo>
                  <a:pt x="310261" y="509028"/>
                </a:lnTo>
                <a:lnTo>
                  <a:pt x="458190" y="509028"/>
                </a:lnTo>
                <a:lnTo>
                  <a:pt x="456729" y="500696"/>
                </a:lnTo>
                <a:lnTo>
                  <a:pt x="455699" y="492298"/>
                </a:lnTo>
                <a:lnTo>
                  <a:pt x="455106" y="483845"/>
                </a:lnTo>
                <a:lnTo>
                  <a:pt x="455041" y="469404"/>
                </a:lnTo>
                <a:lnTo>
                  <a:pt x="455269" y="465836"/>
                </a:lnTo>
                <a:lnTo>
                  <a:pt x="463205" y="425361"/>
                </a:lnTo>
                <a:lnTo>
                  <a:pt x="473530" y="401599"/>
                </a:lnTo>
                <a:lnTo>
                  <a:pt x="384225" y="401599"/>
                </a:lnTo>
                <a:lnTo>
                  <a:pt x="367076" y="398137"/>
                </a:lnTo>
                <a:lnTo>
                  <a:pt x="353072" y="388696"/>
                </a:lnTo>
                <a:lnTo>
                  <a:pt x="343631" y="374692"/>
                </a:lnTo>
                <a:lnTo>
                  <a:pt x="340169" y="357543"/>
                </a:lnTo>
                <a:lnTo>
                  <a:pt x="343404" y="340956"/>
                </a:lnTo>
                <a:lnTo>
                  <a:pt x="352259" y="327263"/>
                </a:lnTo>
                <a:lnTo>
                  <a:pt x="365458" y="317727"/>
                </a:lnTo>
                <a:lnTo>
                  <a:pt x="378961" y="314312"/>
                </a:lnTo>
                <a:close/>
              </a:path>
              <a:path w="768985" h="652145">
                <a:moveTo>
                  <a:pt x="254050" y="0"/>
                </a:moveTo>
                <a:lnTo>
                  <a:pt x="220086" y="33019"/>
                </a:lnTo>
                <a:lnTo>
                  <a:pt x="194151" y="72890"/>
                </a:lnTo>
                <a:lnTo>
                  <a:pt x="177598" y="118273"/>
                </a:lnTo>
                <a:lnTo>
                  <a:pt x="171780" y="167830"/>
                </a:lnTo>
                <a:lnTo>
                  <a:pt x="172379" y="183846"/>
                </a:lnTo>
                <a:lnTo>
                  <a:pt x="174143" y="199539"/>
                </a:lnTo>
                <a:lnTo>
                  <a:pt x="177025" y="214864"/>
                </a:lnTo>
                <a:lnTo>
                  <a:pt x="180975" y="229781"/>
                </a:lnTo>
                <a:lnTo>
                  <a:pt x="160252" y="233801"/>
                </a:lnTo>
                <a:lnTo>
                  <a:pt x="119797" y="248265"/>
                </a:lnTo>
                <a:lnTo>
                  <a:pt x="61104" y="289598"/>
                </a:lnTo>
                <a:lnTo>
                  <a:pt x="31000" y="327379"/>
                </a:lnTo>
                <a:lnTo>
                  <a:pt x="10489" y="370291"/>
                </a:lnTo>
                <a:lnTo>
                  <a:pt x="0" y="416483"/>
                </a:lnTo>
                <a:lnTo>
                  <a:pt x="11261" y="393597"/>
                </a:lnTo>
                <a:lnTo>
                  <a:pt x="26092" y="372551"/>
                </a:lnTo>
                <a:lnTo>
                  <a:pt x="66128" y="337972"/>
                </a:lnTo>
                <a:lnTo>
                  <a:pt x="117974" y="317614"/>
                </a:lnTo>
                <a:lnTo>
                  <a:pt x="145097" y="314312"/>
                </a:lnTo>
                <a:lnTo>
                  <a:pt x="378961" y="314312"/>
                </a:lnTo>
                <a:lnTo>
                  <a:pt x="381723" y="313613"/>
                </a:lnTo>
                <a:lnTo>
                  <a:pt x="383387" y="313486"/>
                </a:lnTo>
                <a:lnTo>
                  <a:pt x="726380" y="313486"/>
                </a:lnTo>
                <a:lnTo>
                  <a:pt x="707347" y="289598"/>
                </a:lnTo>
                <a:lnTo>
                  <a:pt x="669686" y="260057"/>
                </a:lnTo>
                <a:lnTo>
                  <a:pt x="384225" y="260057"/>
                </a:lnTo>
                <a:lnTo>
                  <a:pt x="362095" y="258542"/>
                </a:lnTo>
                <a:lnTo>
                  <a:pt x="320801" y="247081"/>
                </a:lnTo>
                <a:lnTo>
                  <a:pt x="278065" y="220874"/>
                </a:lnTo>
                <a:lnTo>
                  <a:pt x="242443" y="177050"/>
                </a:lnTo>
                <a:lnTo>
                  <a:pt x="225886" y="134627"/>
                </a:lnTo>
                <a:lnTo>
                  <a:pt x="221500" y="97332"/>
                </a:lnTo>
                <a:lnTo>
                  <a:pt x="223725" y="70524"/>
                </a:lnTo>
                <a:lnTo>
                  <a:pt x="230146" y="45146"/>
                </a:lnTo>
                <a:lnTo>
                  <a:pt x="240381" y="21528"/>
                </a:lnTo>
                <a:lnTo>
                  <a:pt x="254050" y="0"/>
                </a:lnTo>
                <a:close/>
              </a:path>
              <a:path w="768985" h="652145">
                <a:moveTo>
                  <a:pt x="727038" y="314312"/>
                </a:moveTo>
                <a:lnTo>
                  <a:pt x="623354" y="314312"/>
                </a:lnTo>
                <a:lnTo>
                  <a:pt x="625602" y="314388"/>
                </a:lnTo>
                <a:lnTo>
                  <a:pt x="630085" y="314731"/>
                </a:lnTo>
                <a:lnTo>
                  <a:pt x="668200" y="322276"/>
                </a:lnTo>
                <a:lnTo>
                  <a:pt x="724042" y="353843"/>
                </a:lnTo>
                <a:lnTo>
                  <a:pt x="757184" y="393597"/>
                </a:lnTo>
                <a:lnTo>
                  <a:pt x="768438" y="416483"/>
                </a:lnTo>
                <a:lnTo>
                  <a:pt x="757957" y="370291"/>
                </a:lnTo>
                <a:lnTo>
                  <a:pt x="737449" y="327379"/>
                </a:lnTo>
                <a:lnTo>
                  <a:pt x="727038" y="314312"/>
                </a:lnTo>
                <a:close/>
              </a:path>
              <a:path w="768985" h="652145">
                <a:moveTo>
                  <a:pt x="726380" y="313486"/>
                </a:moveTo>
                <a:lnTo>
                  <a:pt x="384225" y="313486"/>
                </a:lnTo>
                <a:lnTo>
                  <a:pt x="386727" y="313613"/>
                </a:lnTo>
                <a:lnTo>
                  <a:pt x="402987" y="317727"/>
                </a:lnTo>
                <a:lnTo>
                  <a:pt x="416186" y="327263"/>
                </a:lnTo>
                <a:lnTo>
                  <a:pt x="425044" y="340956"/>
                </a:lnTo>
                <a:lnTo>
                  <a:pt x="428282" y="357543"/>
                </a:lnTo>
                <a:lnTo>
                  <a:pt x="427490" y="365859"/>
                </a:lnTo>
                <a:lnTo>
                  <a:pt x="402370" y="397675"/>
                </a:lnTo>
                <a:lnTo>
                  <a:pt x="384225" y="401599"/>
                </a:lnTo>
                <a:lnTo>
                  <a:pt x="473530" y="401599"/>
                </a:lnTo>
                <a:lnTo>
                  <a:pt x="506422" y="358001"/>
                </a:lnTo>
                <a:lnTo>
                  <a:pt x="541045" y="333387"/>
                </a:lnTo>
                <a:lnTo>
                  <a:pt x="585460" y="317093"/>
                </a:lnTo>
                <a:lnTo>
                  <a:pt x="623354" y="314312"/>
                </a:lnTo>
                <a:lnTo>
                  <a:pt x="727038" y="314312"/>
                </a:lnTo>
                <a:lnTo>
                  <a:pt x="726380" y="313486"/>
                </a:lnTo>
                <a:close/>
              </a:path>
              <a:path w="768985" h="652145">
                <a:moveTo>
                  <a:pt x="514400" y="0"/>
                </a:moveTo>
                <a:lnTo>
                  <a:pt x="528069" y="21528"/>
                </a:lnTo>
                <a:lnTo>
                  <a:pt x="538305" y="45146"/>
                </a:lnTo>
                <a:lnTo>
                  <a:pt x="544726" y="70524"/>
                </a:lnTo>
                <a:lnTo>
                  <a:pt x="546950" y="97332"/>
                </a:lnTo>
                <a:lnTo>
                  <a:pt x="545225" y="120960"/>
                </a:lnTo>
                <a:lnTo>
                  <a:pt x="540226" y="143517"/>
                </a:lnTo>
                <a:lnTo>
                  <a:pt x="532216" y="164782"/>
                </a:lnTo>
                <a:lnTo>
                  <a:pt x="521462" y="184531"/>
                </a:lnTo>
                <a:lnTo>
                  <a:pt x="521175" y="184531"/>
                </a:lnTo>
                <a:lnTo>
                  <a:pt x="517778" y="189699"/>
                </a:lnTo>
                <a:lnTo>
                  <a:pt x="496557" y="214731"/>
                </a:lnTo>
                <a:lnTo>
                  <a:pt x="496582" y="214864"/>
                </a:lnTo>
                <a:lnTo>
                  <a:pt x="467093" y="237197"/>
                </a:lnTo>
                <a:lnTo>
                  <a:pt x="466344" y="237680"/>
                </a:lnTo>
                <a:lnTo>
                  <a:pt x="420647" y="255876"/>
                </a:lnTo>
                <a:lnTo>
                  <a:pt x="384225" y="260057"/>
                </a:lnTo>
                <a:lnTo>
                  <a:pt x="669686" y="260057"/>
                </a:lnTo>
                <a:lnTo>
                  <a:pt x="628642" y="239947"/>
                </a:lnTo>
                <a:lnTo>
                  <a:pt x="587476" y="229781"/>
                </a:lnTo>
                <a:lnTo>
                  <a:pt x="591451" y="214731"/>
                </a:lnTo>
                <a:lnTo>
                  <a:pt x="594307" y="199539"/>
                </a:lnTo>
                <a:lnTo>
                  <a:pt x="595995" y="184531"/>
                </a:lnTo>
                <a:lnTo>
                  <a:pt x="521462" y="184531"/>
                </a:lnTo>
                <a:lnTo>
                  <a:pt x="521284" y="184365"/>
                </a:lnTo>
                <a:lnTo>
                  <a:pt x="596013" y="184365"/>
                </a:lnTo>
                <a:lnTo>
                  <a:pt x="596072" y="183846"/>
                </a:lnTo>
                <a:lnTo>
                  <a:pt x="596671" y="167830"/>
                </a:lnTo>
                <a:lnTo>
                  <a:pt x="590853" y="118273"/>
                </a:lnTo>
                <a:lnTo>
                  <a:pt x="574300" y="72890"/>
                </a:lnTo>
                <a:lnTo>
                  <a:pt x="548365" y="33019"/>
                </a:lnTo>
                <a:lnTo>
                  <a:pt x="514400" y="0"/>
                </a:lnTo>
                <a:close/>
              </a:path>
            </a:pathLst>
          </a:custGeom>
          <a:solidFill>
            <a:srgbClr val="E3272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17"/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E3A270DA-5D6E-4DC2-83E4-936C9913C205}"/>
              </a:ext>
            </a:extLst>
          </p:cNvPr>
          <p:cNvSpPr/>
          <p:nvPr/>
        </p:nvSpPr>
        <p:spPr>
          <a:xfrm>
            <a:off x="6226203" y="4899263"/>
            <a:ext cx="643050" cy="771511"/>
          </a:xfrm>
          <a:custGeom>
            <a:avLst/>
            <a:gdLst/>
            <a:ahLst/>
            <a:cxnLst/>
            <a:rect l="l" t="t" r="r" b="b"/>
            <a:pathLst>
              <a:path w="546735" h="655954">
                <a:moveTo>
                  <a:pt x="491782" y="273215"/>
                </a:moveTo>
                <a:lnTo>
                  <a:pt x="54635" y="273215"/>
                </a:lnTo>
                <a:lnTo>
                  <a:pt x="33363" y="277506"/>
                </a:lnTo>
                <a:lnTo>
                  <a:pt x="15997" y="289213"/>
                </a:lnTo>
                <a:lnTo>
                  <a:pt x="4291" y="306583"/>
                </a:lnTo>
                <a:lnTo>
                  <a:pt x="0" y="327863"/>
                </a:lnTo>
                <a:lnTo>
                  <a:pt x="0" y="601065"/>
                </a:lnTo>
                <a:lnTo>
                  <a:pt x="4291" y="622345"/>
                </a:lnTo>
                <a:lnTo>
                  <a:pt x="15997" y="639714"/>
                </a:lnTo>
                <a:lnTo>
                  <a:pt x="33363" y="651421"/>
                </a:lnTo>
                <a:lnTo>
                  <a:pt x="54635" y="655713"/>
                </a:lnTo>
                <a:lnTo>
                  <a:pt x="491782" y="655713"/>
                </a:lnTo>
                <a:lnTo>
                  <a:pt x="513054" y="651421"/>
                </a:lnTo>
                <a:lnTo>
                  <a:pt x="530420" y="639714"/>
                </a:lnTo>
                <a:lnTo>
                  <a:pt x="542125" y="622345"/>
                </a:lnTo>
                <a:lnTo>
                  <a:pt x="546417" y="601065"/>
                </a:lnTo>
                <a:lnTo>
                  <a:pt x="546417" y="560082"/>
                </a:lnTo>
                <a:lnTo>
                  <a:pt x="252717" y="560082"/>
                </a:lnTo>
                <a:lnTo>
                  <a:pt x="244731" y="558476"/>
                </a:lnTo>
                <a:lnTo>
                  <a:pt x="238221" y="554093"/>
                </a:lnTo>
                <a:lnTo>
                  <a:pt x="233838" y="547582"/>
                </a:lnTo>
                <a:lnTo>
                  <a:pt x="232232" y="539597"/>
                </a:lnTo>
                <a:lnTo>
                  <a:pt x="243573" y="469379"/>
                </a:lnTo>
                <a:lnTo>
                  <a:pt x="233322" y="460823"/>
                </a:lnTo>
                <a:lnTo>
                  <a:pt x="225431" y="450016"/>
                </a:lnTo>
                <a:lnTo>
                  <a:pt x="220359" y="437416"/>
                </a:lnTo>
                <a:lnTo>
                  <a:pt x="218567" y="423481"/>
                </a:lnTo>
                <a:lnTo>
                  <a:pt x="222858" y="402207"/>
                </a:lnTo>
                <a:lnTo>
                  <a:pt x="234565" y="384836"/>
                </a:lnTo>
                <a:lnTo>
                  <a:pt x="251935" y="373126"/>
                </a:lnTo>
                <a:lnTo>
                  <a:pt x="273215" y="368833"/>
                </a:lnTo>
                <a:lnTo>
                  <a:pt x="546417" y="368833"/>
                </a:lnTo>
                <a:lnTo>
                  <a:pt x="546417" y="327863"/>
                </a:lnTo>
                <a:lnTo>
                  <a:pt x="542125" y="306583"/>
                </a:lnTo>
                <a:lnTo>
                  <a:pt x="530420" y="289213"/>
                </a:lnTo>
                <a:lnTo>
                  <a:pt x="513054" y="277506"/>
                </a:lnTo>
                <a:lnTo>
                  <a:pt x="491782" y="273215"/>
                </a:lnTo>
                <a:close/>
              </a:path>
              <a:path w="546735" h="655954">
                <a:moveTo>
                  <a:pt x="546417" y="368833"/>
                </a:moveTo>
                <a:lnTo>
                  <a:pt x="273215" y="368833"/>
                </a:lnTo>
                <a:lnTo>
                  <a:pt x="294487" y="373126"/>
                </a:lnTo>
                <a:lnTo>
                  <a:pt x="311853" y="384836"/>
                </a:lnTo>
                <a:lnTo>
                  <a:pt x="323558" y="402207"/>
                </a:lnTo>
                <a:lnTo>
                  <a:pt x="327850" y="423481"/>
                </a:lnTo>
                <a:lnTo>
                  <a:pt x="326058" y="437416"/>
                </a:lnTo>
                <a:lnTo>
                  <a:pt x="320987" y="450016"/>
                </a:lnTo>
                <a:lnTo>
                  <a:pt x="313100" y="460823"/>
                </a:lnTo>
                <a:lnTo>
                  <a:pt x="302856" y="469379"/>
                </a:lnTo>
                <a:lnTo>
                  <a:pt x="306027" y="488614"/>
                </a:lnTo>
                <a:lnTo>
                  <a:pt x="308263" y="502340"/>
                </a:lnTo>
                <a:lnTo>
                  <a:pt x="310629" y="517140"/>
                </a:lnTo>
                <a:lnTo>
                  <a:pt x="314185" y="539597"/>
                </a:lnTo>
                <a:lnTo>
                  <a:pt x="312579" y="547582"/>
                </a:lnTo>
                <a:lnTo>
                  <a:pt x="308195" y="554093"/>
                </a:lnTo>
                <a:lnTo>
                  <a:pt x="301685" y="558476"/>
                </a:lnTo>
                <a:lnTo>
                  <a:pt x="293700" y="560082"/>
                </a:lnTo>
                <a:lnTo>
                  <a:pt x="546417" y="560082"/>
                </a:lnTo>
                <a:lnTo>
                  <a:pt x="546417" y="368833"/>
                </a:lnTo>
                <a:close/>
              </a:path>
              <a:path w="546735" h="655954">
                <a:moveTo>
                  <a:pt x="273215" y="0"/>
                </a:moveTo>
                <a:lnTo>
                  <a:pt x="225999" y="6343"/>
                </a:lnTo>
                <a:lnTo>
                  <a:pt x="183573" y="24244"/>
                </a:lnTo>
                <a:lnTo>
                  <a:pt x="147631" y="52011"/>
                </a:lnTo>
                <a:lnTo>
                  <a:pt x="119863" y="87951"/>
                </a:lnTo>
                <a:lnTo>
                  <a:pt x="101961" y="130373"/>
                </a:lnTo>
                <a:lnTo>
                  <a:pt x="95618" y="177584"/>
                </a:lnTo>
                <a:lnTo>
                  <a:pt x="95618" y="273215"/>
                </a:lnTo>
                <a:lnTo>
                  <a:pt x="163918" y="273215"/>
                </a:lnTo>
                <a:lnTo>
                  <a:pt x="163918" y="177584"/>
                </a:lnTo>
                <a:lnTo>
                  <a:pt x="172504" y="135037"/>
                </a:lnTo>
                <a:lnTo>
                  <a:pt x="195921" y="100301"/>
                </a:lnTo>
                <a:lnTo>
                  <a:pt x="230661" y="76885"/>
                </a:lnTo>
                <a:lnTo>
                  <a:pt x="273215" y="68300"/>
                </a:lnTo>
                <a:lnTo>
                  <a:pt x="411372" y="68300"/>
                </a:lnTo>
                <a:lnTo>
                  <a:pt x="398787" y="52011"/>
                </a:lnTo>
                <a:lnTo>
                  <a:pt x="362847" y="24244"/>
                </a:lnTo>
                <a:lnTo>
                  <a:pt x="320425" y="6343"/>
                </a:lnTo>
                <a:lnTo>
                  <a:pt x="273215" y="0"/>
                </a:lnTo>
                <a:close/>
              </a:path>
              <a:path w="546735" h="655954">
                <a:moveTo>
                  <a:pt x="411372" y="68300"/>
                </a:moveTo>
                <a:lnTo>
                  <a:pt x="273215" y="68300"/>
                </a:lnTo>
                <a:lnTo>
                  <a:pt x="315761" y="76885"/>
                </a:lnTo>
                <a:lnTo>
                  <a:pt x="350497" y="100301"/>
                </a:lnTo>
                <a:lnTo>
                  <a:pt x="373913" y="135037"/>
                </a:lnTo>
                <a:lnTo>
                  <a:pt x="382498" y="177584"/>
                </a:lnTo>
                <a:lnTo>
                  <a:pt x="382498" y="184416"/>
                </a:lnTo>
                <a:lnTo>
                  <a:pt x="385184" y="197709"/>
                </a:lnTo>
                <a:lnTo>
                  <a:pt x="392506" y="208564"/>
                </a:lnTo>
                <a:lnTo>
                  <a:pt x="403361" y="215883"/>
                </a:lnTo>
                <a:lnTo>
                  <a:pt x="416648" y="218566"/>
                </a:lnTo>
                <a:lnTo>
                  <a:pt x="429935" y="215883"/>
                </a:lnTo>
                <a:lnTo>
                  <a:pt x="440791" y="208564"/>
                </a:lnTo>
                <a:lnTo>
                  <a:pt x="448113" y="197709"/>
                </a:lnTo>
                <a:lnTo>
                  <a:pt x="450799" y="184416"/>
                </a:lnTo>
                <a:lnTo>
                  <a:pt x="450799" y="177584"/>
                </a:lnTo>
                <a:lnTo>
                  <a:pt x="444456" y="130373"/>
                </a:lnTo>
                <a:lnTo>
                  <a:pt x="426554" y="87951"/>
                </a:lnTo>
                <a:lnTo>
                  <a:pt x="411372" y="68300"/>
                </a:lnTo>
                <a:close/>
              </a:path>
            </a:pathLst>
          </a:custGeom>
          <a:solidFill>
            <a:srgbClr val="F9CB5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17"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886486BE-C316-46F8-A128-F4AA579BE3C1}"/>
              </a:ext>
            </a:extLst>
          </p:cNvPr>
          <p:cNvSpPr/>
          <p:nvPr/>
        </p:nvSpPr>
        <p:spPr>
          <a:xfrm>
            <a:off x="6497339" y="3089699"/>
            <a:ext cx="100827" cy="372686"/>
          </a:xfrm>
          <a:custGeom>
            <a:avLst/>
            <a:gdLst/>
            <a:ahLst/>
            <a:cxnLst/>
            <a:rect l="l" t="t" r="r" b="b"/>
            <a:pathLst>
              <a:path w="85725" h="316864">
                <a:moveTo>
                  <a:pt x="43559" y="0"/>
                </a:moveTo>
                <a:lnTo>
                  <a:pt x="41832" y="0"/>
                </a:lnTo>
                <a:lnTo>
                  <a:pt x="33018" y="934"/>
                </a:lnTo>
                <a:lnTo>
                  <a:pt x="1793" y="29197"/>
                </a:lnTo>
                <a:lnTo>
                  <a:pt x="0" y="37780"/>
                </a:lnTo>
                <a:lnTo>
                  <a:pt x="36" y="46647"/>
                </a:lnTo>
                <a:lnTo>
                  <a:pt x="29144" y="311835"/>
                </a:lnTo>
                <a:lnTo>
                  <a:pt x="34364" y="316509"/>
                </a:lnTo>
                <a:lnTo>
                  <a:pt x="51026" y="316509"/>
                </a:lnTo>
                <a:lnTo>
                  <a:pt x="56246" y="311835"/>
                </a:lnTo>
                <a:lnTo>
                  <a:pt x="85354" y="46647"/>
                </a:lnTo>
                <a:lnTo>
                  <a:pt x="85391" y="37780"/>
                </a:lnTo>
                <a:lnTo>
                  <a:pt x="83597" y="29197"/>
                </a:lnTo>
                <a:lnTo>
                  <a:pt x="52372" y="934"/>
                </a:lnTo>
                <a:lnTo>
                  <a:pt x="43559" y="0"/>
                </a:lnTo>
                <a:close/>
              </a:path>
            </a:pathLst>
          </a:custGeom>
          <a:solidFill>
            <a:srgbClr val="F4772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17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E7941BE5-E048-4ADE-B57A-4109D4386DE6}"/>
              </a:ext>
            </a:extLst>
          </p:cNvPr>
          <p:cNvSpPr/>
          <p:nvPr/>
        </p:nvSpPr>
        <p:spPr>
          <a:xfrm>
            <a:off x="6500847" y="3486781"/>
            <a:ext cx="94105" cy="94105"/>
          </a:xfrm>
          <a:custGeom>
            <a:avLst/>
            <a:gdLst/>
            <a:ahLst/>
            <a:cxnLst/>
            <a:rect l="l" t="t" r="r" b="b"/>
            <a:pathLst>
              <a:path w="80009" h="80010">
                <a:moveTo>
                  <a:pt x="39712" y="0"/>
                </a:moveTo>
                <a:lnTo>
                  <a:pt x="24254" y="3121"/>
                </a:lnTo>
                <a:lnTo>
                  <a:pt x="11631" y="11633"/>
                </a:lnTo>
                <a:lnTo>
                  <a:pt x="3120" y="24260"/>
                </a:lnTo>
                <a:lnTo>
                  <a:pt x="0" y="39725"/>
                </a:lnTo>
                <a:lnTo>
                  <a:pt x="3120" y="55183"/>
                </a:lnTo>
                <a:lnTo>
                  <a:pt x="11631" y="67806"/>
                </a:lnTo>
                <a:lnTo>
                  <a:pt x="24254" y="76317"/>
                </a:lnTo>
                <a:lnTo>
                  <a:pt x="39712" y="79438"/>
                </a:lnTo>
                <a:lnTo>
                  <a:pt x="55170" y="76317"/>
                </a:lnTo>
                <a:lnTo>
                  <a:pt x="67794" y="67806"/>
                </a:lnTo>
                <a:lnTo>
                  <a:pt x="76304" y="55183"/>
                </a:lnTo>
                <a:lnTo>
                  <a:pt x="79425" y="39725"/>
                </a:lnTo>
                <a:lnTo>
                  <a:pt x="76304" y="24260"/>
                </a:lnTo>
                <a:lnTo>
                  <a:pt x="67794" y="11633"/>
                </a:lnTo>
                <a:lnTo>
                  <a:pt x="55170" y="3121"/>
                </a:lnTo>
                <a:lnTo>
                  <a:pt x="39712" y="0"/>
                </a:lnTo>
                <a:close/>
              </a:path>
            </a:pathLst>
          </a:custGeom>
          <a:solidFill>
            <a:srgbClr val="F4772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17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F139B523-5174-4729-9768-0B24FFEC8C10}"/>
              </a:ext>
            </a:extLst>
          </p:cNvPr>
          <p:cNvSpPr/>
          <p:nvPr/>
        </p:nvSpPr>
        <p:spPr>
          <a:xfrm>
            <a:off x="6118908" y="2901721"/>
            <a:ext cx="857401" cy="773752"/>
          </a:xfrm>
          <a:custGeom>
            <a:avLst/>
            <a:gdLst/>
            <a:ahLst/>
            <a:cxnLst/>
            <a:rect l="l" t="t" r="r" b="b"/>
            <a:pathLst>
              <a:path w="728980" h="657860">
                <a:moveTo>
                  <a:pt x="364437" y="0"/>
                </a:moveTo>
                <a:lnTo>
                  <a:pt x="321274" y="18784"/>
                </a:lnTo>
                <a:lnTo>
                  <a:pt x="10805" y="541553"/>
                </a:lnTo>
                <a:lnTo>
                  <a:pt x="0" y="577011"/>
                </a:lnTo>
                <a:lnTo>
                  <a:pt x="700" y="595876"/>
                </a:lnTo>
                <a:lnTo>
                  <a:pt x="15587" y="631913"/>
                </a:lnTo>
                <a:lnTo>
                  <a:pt x="64374" y="657250"/>
                </a:lnTo>
                <a:lnTo>
                  <a:pt x="664512" y="657250"/>
                </a:lnTo>
                <a:lnTo>
                  <a:pt x="713302" y="631907"/>
                </a:lnTo>
                <a:lnTo>
                  <a:pt x="723523" y="613371"/>
                </a:lnTo>
                <a:lnTo>
                  <a:pt x="57147" y="613371"/>
                </a:lnTo>
                <a:lnTo>
                  <a:pt x="50086" y="607301"/>
                </a:lnTo>
                <a:lnTo>
                  <a:pt x="46362" y="597915"/>
                </a:lnTo>
                <a:lnTo>
                  <a:pt x="44068" y="589328"/>
                </a:lnTo>
                <a:lnTo>
                  <a:pt x="43703" y="580405"/>
                </a:lnTo>
                <a:lnTo>
                  <a:pt x="45231" y="571716"/>
                </a:lnTo>
                <a:lnTo>
                  <a:pt x="48613" y="563829"/>
                </a:lnTo>
                <a:lnTo>
                  <a:pt x="352708" y="47917"/>
                </a:lnTo>
                <a:lnTo>
                  <a:pt x="358569" y="43878"/>
                </a:lnTo>
                <a:lnTo>
                  <a:pt x="424752" y="43878"/>
                </a:lnTo>
                <a:lnTo>
                  <a:pt x="417993" y="32410"/>
                </a:lnTo>
                <a:lnTo>
                  <a:pt x="407617" y="18784"/>
                </a:lnTo>
                <a:lnTo>
                  <a:pt x="394825" y="8594"/>
                </a:lnTo>
                <a:lnTo>
                  <a:pt x="380227" y="2210"/>
                </a:lnTo>
                <a:lnTo>
                  <a:pt x="364437" y="0"/>
                </a:lnTo>
                <a:close/>
              </a:path>
              <a:path w="728980" h="657860">
                <a:moveTo>
                  <a:pt x="424752" y="43878"/>
                </a:moveTo>
                <a:lnTo>
                  <a:pt x="370317" y="43878"/>
                </a:lnTo>
                <a:lnTo>
                  <a:pt x="376204" y="47929"/>
                </a:lnTo>
                <a:lnTo>
                  <a:pt x="680273" y="563829"/>
                </a:lnTo>
                <a:lnTo>
                  <a:pt x="683655" y="571716"/>
                </a:lnTo>
                <a:lnTo>
                  <a:pt x="685185" y="580407"/>
                </a:lnTo>
                <a:lnTo>
                  <a:pt x="684822" y="589334"/>
                </a:lnTo>
                <a:lnTo>
                  <a:pt x="682529" y="597928"/>
                </a:lnTo>
                <a:lnTo>
                  <a:pt x="678800" y="607301"/>
                </a:lnTo>
                <a:lnTo>
                  <a:pt x="671726" y="613371"/>
                </a:lnTo>
                <a:lnTo>
                  <a:pt x="723523" y="613371"/>
                </a:lnTo>
                <a:lnTo>
                  <a:pt x="728196" y="595863"/>
                </a:lnTo>
                <a:lnTo>
                  <a:pt x="728895" y="577011"/>
                </a:lnTo>
                <a:lnTo>
                  <a:pt x="725498" y="558569"/>
                </a:lnTo>
                <a:lnTo>
                  <a:pt x="718081" y="541553"/>
                </a:lnTo>
                <a:lnTo>
                  <a:pt x="424752" y="43878"/>
                </a:lnTo>
                <a:close/>
              </a:path>
            </a:pathLst>
          </a:custGeom>
          <a:solidFill>
            <a:srgbClr val="F4772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32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48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6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73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96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07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521" algn="l" defTabSz="121863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17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6E6C93-1A9A-422D-9068-F827662AE01E}"/>
              </a:ext>
            </a:extLst>
          </p:cNvPr>
          <p:cNvSpPr txBox="1">
            <a:spLocks/>
          </p:cNvSpPr>
          <p:nvPr/>
        </p:nvSpPr>
        <p:spPr>
          <a:xfrm>
            <a:off x="620686" y="837725"/>
            <a:ext cx="10058400" cy="14493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+mn-lt"/>
              </a:rPr>
              <a:t>Danger</a:t>
            </a:r>
            <a:br>
              <a:rPr lang="en-US" b="1" dirty="0">
                <a:latin typeface="+mn-lt"/>
              </a:rPr>
            </a:br>
            <a:r>
              <a:rPr lang="en-US" b="1" dirty="0">
                <a:solidFill>
                  <a:srgbClr val="629DD1"/>
                </a:solidFill>
                <a:latin typeface="+mn-lt"/>
              </a:rPr>
              <a:t>Classification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9A7B23-7CC6-410D-BBA9-C54C47BD4255}"/>
              </a:ext>
            </a:extLst>
          </p:cNvPr>
          <p:cNvCxnSpPr/>
          <p:nvPr/>
        </p:nvCxnSpPr>
        <p:spPr>
          <a:xfrm flipV="1">
            <a:off x="750627" y="922381"/>
            <a:ext cx="1210102" cy="102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52AB27-D04D-4A86-AF2E-6FA7EDC8EB29}"/>
              </a:ext>
            </a:extLst>
          </p:cNvPr>
          <p:cNvSpPr txBox="1"/>
          <p:nvPr/>
        </p:nvSpPr>
        <p:spPr>
          <a:xfrm rot="20236239">
            <a:off x="769722" y="3995854"/>
            <a:ext cx="4237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if,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it can be intentionally triggered?</a:t>
            </a:r>
            <a:endParaRPr lang="id-ID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983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724B-B1F3-42E4-9CB1-D7217D29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Security Issues</a:t>
            </a:r>
            <a:endParaRPr lang="id-ID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8E2D5-C757-4291-BFCD-DAC872E1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AA5853B-1AF7-4A67-9E0C-86924071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838"/>
            <a:ext cx="6492875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Authentication</a:t>
            </a:r>
            <a:r>
              <a:rPr lang="en-US" sz="2400" dirty="0"/>
              <a:t>: how to </a:t>
            </a:r>
            <a:r>
              <a:rPr lang="en-US" sz="2400" dirty="0">
                <a:solidFill>
                  <a:srgbClr val="FF0000"/>
                </a:solidFill>
              </a:rPr>
              <a:t>prove</a:t>
            </a:r>
            <a:r>
              <a:rPr lang="en-US" sz="2400" dirty="0"/>
              <a:t> identities claimed by devices or users?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Authorization</a:t>
            </a:r>
            <a:r>
              <a:rPr lang="en-US" sz="2400" dirty="0"/>
              <a:t>: what set of actions a user </a:t>
            </a:r>
            <a:r>
              <a:rPr lang="en-US" sz="2400" dirty="0">
                <a:solidFill>
                  <a:srgbClr val="FF0000"/>
                </a:solidFill>
              </a:rPr>
              <a:t>can do</a:t>
            </a:r>
            <a:r>
              <a:rPr lang="en-US" sz="2400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Update</a:t>
            </a:r>
            <a:r>
              <a:rPr lang="en-US" sz="2400" dirty="0"/>
              <a:t>: how do we upgrade the system or part of it?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communication</a:t>
            </a:r>
            <a:r>
              <a:rPr lang="en-US" sz="2400" dirty="0"/>
              <a:t>: </a:t>
            </a:r>
          </a:p>
          <a:p>
            <a:pPr lvl="1"/>
            <a:r>
              <a:rPr lang="en-US" sz="2200" dirty="0"/>
              <a:t>how do we ensure no one can read or modify the messages? </a:t>
            </a:r>
          </a:p>
          <a:p>
            <a:pPr lvl="1"/>
            <a:r>
              <a:rPr lang="en-US" sz="2200" dirty="0"/>
              <a:t>how do we detect and response to disruption the communication channel?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dirty="0"/>
              <a:t>Data</a:t>
            </a:r>
            <a:r>
              <a:rPr lang="en-US" sz="2600" dirty="0"/>
              <a:t>: how do we ensure the generated data are valid?</a:t>
            </a:r>
          </a:p>
        </p:txBody>
      </p:sp>
    </p:spTree>
    <p:extLst>
      <p:ext uri="{BB962C8B-B14F-4D97-AF65-F5344CB8AC3E}">
        <p14:creationId xmlns:p14="http://schemas.microsoft.com/office/powerpoint/2010/main" val="350268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81D185-8DBA-4F7B-84A2-54FBB79F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Attack on IOT</a:t>
            </a:r>
            <a:endParaRPr lang="id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209E8-33F9-40BE-BBA5-17968201EC9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0AB70FF-52E2-4BE7-B59C-1974947C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4888A-32AC-4973-856E-E614F86CB75A}"/>
              </a:ext>
            </a:extLst>
          </p:cNvPr>
          <p:cNvSpPr txBox="1"/>
          <p:nvPr/>
        </p:nvSpPr>
        <p:spPr>
          <a:xfrm>
            <a:off x="2094726" y="4480697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Things</a:t>
            </a:r>
            <a:endParaRPr lang="id-ID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DF34F-B4D5-4170-B1B4-21CAF00BA8DD}"/>
              </a:ext>
            </a:extLst>
          </p:cNvPr>
          <p:cNvSpPr txBox="1"/>
          <p:nvPr/>
        </p:nvSpPr>
        <p:spPr>
          <a:xfrm>
            <a:off x="4680343" y="4480697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Network</a:t>
            </a:r>
            <a:endParaRPr lang="id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3419E-2776-4549-BDA8-98A3CC7B9B2C}"/>
              </a:ext>
            </a:extLst>
          </p:cNvPr>
          <p:cNvSpPr txBox="1"/>
          <p:nvPr/>
        </p:nvSpPr>
        <p:spPr>
          <a:xfrm>
            <a:off x="7629156" y="4480697"/>
            <a:ext cx="1332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</a:t>
            </a:r>
            <a:endParaRPr lang="id-ID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527196-43E6-4232-88AC-EF874D85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95394">
            <a:off x="2052606" y="2322808"/>
            <a:ext cx="1078421" cy="2035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BFC550-DADC-4ED2-A1D8-5A35A43EA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51" y="2548508"/>
            <a:ext cx="2176342" cy="1919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4107D9-6B2B-4BC6-8AE3-C83624D30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00" y="211567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DCFD27-D5EE-4E19-8C67-C3662C3C428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04579C-D3F0-4EBD-AD70-A27272A8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Attack: </a:t>
            </a:r>
            <a:r>
              <a:rPr lang="en-US" dirty="0">
                <a:solidFill>
                  <a:srgbClr val="00B0F0"/>
                </a:solidFill>
              </a:rPr>
              <a:t>the things</a:t>
            </a:r>
            <a:endParaRPr lang="id-ID" dirty="0">
              <a:solidFill>
                <a:srgbClr val="00B0F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C15075-5CBC-459E-AA0B-657406BDD8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 dirty="0"/>
              <a:t>Get the Machine</a:t>
            </a:r>
            <a:endParaRPr lang="id-ID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867AA-C7D2-4F31-96B5-C397246B1C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Change behavior</a:t>
            </a:r>
          </a:p>
          <a:p>
            <a:pPr marL="285750" indent="-285750"/>
            <a:r>
              <a:rPr lang="en-US" dirty="0"/>
              <a:t>Take over</a:t>
            </a:r>
          </a:p>
          <a:p>
            <a:pPr marL="285750" indent="-285750"/>
            <a:r>
              <a:rPr lang="en-US" dirty="0"/>
              <a:t>Disable</a:t>
            </a:r>
          </a:p>
          <a:p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E90C1A-8154-4BA1-AAA3-C6F889AE240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66CC2A93-C967-484C-930E-12A6EBB6A6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68" b="13368"/>
          <a:stretch>
            <a:fillRect/>
          </a:stretch>
        </p:blipFill>
        <p:spPr>
          <a:xfrm rot="2295394">
            <a:off x="1229997" y="2986412"/>
            <a:ext cx="1505179" cy="20817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6BFE51-866A-4EA5-B84F-0B65C77776C0}"/>
              </a:ext>
            </a:extLst>
          </p:cNvPr>
          <p:cNvSpPr txBox="1"/>
          <p:nvPr/>
        </p:nvSpPr>
        <p:spPr>
          <a:xfrm>
            <a:off x="8162731" y="5545669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GOAL</a:t>
            </a:r>
            <a:endParaRPr lang="id-ID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9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DCFD27-D5EE-4E19-8C67-C3662C3C428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04579C-D3F0-4EBD-AD70-A27272A8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Attack: </a:t>
            </a:r>
            <a:r>
              <a:rPr lang="en-US" dirty="0">
                <a:solidFill>
                  <a:srgbClr val="00B0F0"/>
                </a:solidFill>
              </a:rPr>
              <a:t>the things</a:t>
            </a:r>
            <a:endParaRPr lang="id-ID" dirty="0">
              <a:solidFill>
                <a:srgbClr val="00B0F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C15075-5CBC-459E-AA0B-657406BDD8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 dirty="0"/>
              <a:t>Get the Machine</a:t>
            </a:r>
            <a:endParaRPr lang="id-ID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867AA-C7D2-4F31-96B5-C397246B1C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/>
            <a:r>
              <a:rPr lang="en-US" sz="1600" b="1" dirty="0"/>
              <a:t>Exploitation</a:t>
            </a:r>
            <a:r>
              <a:rPr lang="en-US" sz="1600" dirty="0"/>
              <a:t> (memory corruption, race condition, etc.)</a:t>
            </a:r>
          </a:p>
          <a:p>
            <a:pPr marL="342900" indent="-342900"/>
            <a:r>
              <a:rPr lang="en-US" sz="1600" b="1" dirty="0"/>
              <a:t>Injection</a:t>
            </a:r>
            <a:r>
              <a:rPr lang="en-US" sz="1600" dirty="0"/>
              <a:t> (command or telemetry)</a:t>
            </a:r>
          </a:p>
          <a:p>
            <a:pPr marL="342900" indent="-342900"/>
            <a:r>
              <a:rPr lang="en-US" sz="1600" b="1" dirty="0"/>
              <a:t>Code Rewrite </a:t>
            </a:r>
            <a:r>
              <a:rPr lang="en-US" sz="1600" dirty="0"/>
              <a:t>(firmware replace or downgrade)</a:t>
            </a:r>
          </a:p>
          <a:p>
            <a:pPr marL="342900" indent="-342900"/>
            <a:r>
              <a:rPr lang="en-US" sz="1600" dirty="0"/>
              <a:t>Side-Channel (timing, hardware glitching, power analysis)</a:t>
            </a:r>
          </a:p>
          <a:p>
            <a:pPr marL="342900" indent="-342900"/>
            <a:r>
              <a:rPr lang="en-US" sz="1600" dirty="0"/>
              <a:t>Hardcoded secret</a:t>
            </a:r>
            <a:endParaRPr lang="id-ID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E90C1A-8154-4BA1-AAA3-C6F889AE240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66CC2A93-C967-484C-930E-12A6EBB6A6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68" b="13368"/>
          <a:stretch>
            <a:fillRect/>
          </a:stretch>
        </p:blipFill>
        <p:spPr>
          <a:xfrm rot="2295394">
            <a:off x="1229997" y="2986412"/>
            <a:ext cx="1505179" cy="20817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6BFE51-866A-4EA5-B84F-0B65C77776C0}"/>
              </a:ext>
            </a:extLst>
          </p:cNvPr>
          <p:cNvSpPr txBox="1"/>
          <p:nvPr/>
        </p:nvSpPr>
        <p:spPr>
          <a:xfrm>
            <a:off x="6803384" y="5545669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TECHNIQUE</a:t>
            </a:r>
            <a:endParaRPr lang="id-ID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52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Attack: 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the NETWORK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17253-3EF8-4BFE-BA52-5148A97A6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34" y="2138261"/>
            <a:ext cx="2488958" cy="2195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9A9C96-A619-4EF1-A48E-1BA9C7851FE6}"/>
              </a:ext>
            </a:extLst>
          </p:cNvPr>
          <p:cNvSpPr txBox="1"/>
          <p:nvPr/>
        </p:nvSpPr>
        <p:spPr>
          <a:xfrm>
            <a:off x="3897296" y="80867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GOAL</a:t>
            </a:r>
            <a:endParaRPr lang="id-ID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2E1A4-57D9-4B15-B2CE-0D1B04D9F70D}"/>
              </a:ext>
            </a:extLst>
          </p:cNvPr>
          <p:cNvSpPr txBox="1"/>
          <p:nvPr/>
        </p:nvSpPr>
        <p:spPr>
          <a:xfrm>
            <a:off x="4199138" y="1608772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Disrupt communication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Analysis</a:t>
            </a:r>
            <a:endParaRPr lang="id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4610E-771A-42F5-B5DD-E276C9A5E6DD}"/>
              </a:ext>
            </a:extLst>
          </p:cNvPr>
          <p:cNvSpPr txBox="1"/>
          <p:nvPr/>
        </p:nvSpPr>
        <p:spPr>
          <a:xfrm>
            <a:off x="3897296" y="3290656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TECHNIQUE</a:t>
            </a:r>
            <a:endParaRPr lang="id-ID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462C12-9A15-4D3C-91C5-24C0E19C21FE}"/>
              </a:ext>
            </a:extLst>
          </p:cNvPr>
          <p:cNvSpPr txBox="1"/>
          <p:nvPr/>
        </p:nvSpPr>
        <p:spPr>
          <a:xfrm>
            <a:off x="4199138" y="4154750"/>
            <a:ext cx="5734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Replay</a:t>
            </a:r>
            <a:r>
              <a:rPr lang="en-US" dirty="0"/>
              <a:t>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Spoofing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Packet Tampering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Jamming or Flooding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Protocol Specific exploitation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1016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666672B-B166-4141-8DD4-BDB8D49D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ATTACK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</a:rPr>
              <a:t>THE COMPUTE</a:t>
            </a:r>
            <a:endParaRPr lang="id-ID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3FA652C-1C12-4E51-8542-BC028020C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218589"/>
            <a:ext cx="2782264" cy="4023360"/>
          </a:xfrm>
        </p:spPr>
        <p:txBody>
          <a:bodyPr/>
          <a:lstStyle/>
          <a:p>
            <a:r>
              <a:rPr lang="en-US" sz="2400" b="1" dirty="0"/>
              <a:t>GOAL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Exfiltration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Modification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1967329-DB21-4A12-B2C9-3D58DF3D3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9635" y="2210255"/>
            <a:ext cx="4937760" cy="4023360"/>
          </a:xfrm>
        </p:spPr>
        <p:txBody>
          <a:bodyPr/>
          <a:lstStyle/>
          <a:p>
            <a:r>
              <a:rPr lang="en-US" sz="2400" b="1" dirty="0"/>
              <a:t>TECHNIQUE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Injection</a:t>
            </a:r>
            <a:r>
              <a:rPr lang="en-US" dirty="0"/>
              <a:t> (command, query, telemetry)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Broken Session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poisoning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93379-6016-4D4D-8D22-FCD1A45E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EC67A0-8237-41B3-A7B7-2E67564A8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270" y="385741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3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DE150-712E-4B1D-BDAC-79A9A222D28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095B9-106F-4B58-A696-D208B52E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B25D64-24D4-4A94-89EB-6BB2555B68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9693245-5F16-4C84-99AE-76BFED9A37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482" r="2482"/>
          <a:stretch>
            <a:fillRect/>
          </a:stretch>
        </p:blipFill>
        <p:spPr>
          <a:xfrm>
            <a:off x="7559675" y="1344613"/>
            <a:ext cx="3738563" cy="393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72965E-202F-490C-8356-CBB2C3B58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336" y="5470091"/>
            <a:ext cx="307902" cy="3079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E4CE2C-DED2-4C17-9E5A-FECC2CDB6C0C}"/>
              </a:ext>
            </a:extLst>
          </p:cNvPr>
          <p:cNvSpPr txBox="1"/>
          <p:nvPr/>
        </p:nvSpPr>
        <p:spPr>
          <a:xfrm>
            <a:off x="8347826" y="5432870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id-ID" sz="1600" dirty="0">
                <a:ea typeface="+mn-ea"/>
              </a:rPr>
              <a:t>xathrya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300AAB-20DC-4103-B331-AF298B86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335" y="5952719"/>
            <a:ext cx="334742" cy="334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8A42ED-5E0B-4219-94F2-650BA2FAC8CC}"/>
              </a:ext>
            </a:extLst>
          </p:cNvPr>
          <p:cNvSpPr txBox="1"/>
          <p:nvPr/>
        </p:nvSpPr>
        <p:spPr>
          <a:xfrm>
            <a:off x="8354238" y="5925856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id-ID" sz="1600" dirty="0">
                <a:ea typeface="+mn-ea"/>
              </a:rPr>
              <a:t>@xathrya</a:t>
            </a:r>
          </a:p>
        </p:txBody>
      </p:sp>
      <p:sp>
        <p:nvSpPr>
          <p:cNvPr id="17" name="Shape 75">
            <a:extLst>
              <a:ext uri="{FF2B5EF4-FFF2-40B4-BE49-F238E27FC236}">
                <a16:creationId xmlns:a16="http://schemas.microsoft.com/office/drawing/2014/main" id="{A48D79B7-BE00-4CCC-B92C-5F5869967E2E}"/>
              </a:ext>
            </a:extLst>
          </p:cNvPr>
          <p:cNvSpPr txBox="1">
            <a:spLocks/>
          </p:cNvSpPr>
          <p:nvPr/>
        </p:nvSpPr>
        <p:spPr>
          <a:xfrm>
            <a:off x="10255444" y="68062"/>
            <a:ext cx="1301422" cy="115987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100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100000"/>
              <a:buFont typeface="Roboto Slab"/>
              <a:buNone/>
              <a:tabLst/>
              <a:defRPr/>
            </a:pPr>
            <a:r>
              <a:rPr kumimoji="0" lang="en" sz="45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Roboto Slab"/>
                <a:sym typeface="Roboto Slab"/>
              </a:rPr>
              <a:t>H</a:t>
            </a:r>
            <a:r>
              <a:rPr kumimoji="0" lang="id-ID" sz="45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Roboto Slab"/>
                <a:sym typeface="Roboto Slab"/>
              </a:rPr>
              <a:t>i</a:t>
            </a:r>
            <a:r>
              <a:rPr kumimoji="0" lang="en" sz="45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Roboto Slab"/>
                <a:sym typeface="Roboto Slab"/>
              </a:rPr>
              <a:t>!</a:t>
            </a:r>
            <a:endParaRPr kumimoji="0" lang="en" sz="45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Roboto Slab"/>
              <a:sym typeface="Roboto Sla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1B5B75-A0AB-4D01-B5B1-813BFAEF3E02}"/>
              </a:ext>
            </a:extLst>
          </p:cNvPr>
          <p:cNvSpPr txBox="1"/>
          <p:nvPr/>
        </p:nvSpPr>
        <p:spPr>
          <a:xfrm>
            <a:off x="431800" y="1512000"/>
            <a:ext cx="3353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Satria</a:t>
            </a:r>
            <a:r>
              <a:rPr lang="en-US" sz="3200" dirty="0"/>
              <a:t> Ady Pradana</a:t>
            </a:r>
            <a:endParaRPr lang="id-ID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971848-0677-42EB-B360-5C12787BEFE4}"/>
              </a:ext>
            </a:extLst>
          </p:cNvPr>
          <p:cNvSpPr txBox="1"/>
          <p:nvPr/>
        </p:nvSpPr>
        <p:spPr>
          <a:xfrm>
            <a:off x="893762" y="2434362"/>
            <a:ext cx="6013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Cyber Security Consultant </a:t>
            </a:r>
            <a:r>
              <a:rPr lang="en-US" dirty="0"/>
              <a:t>of </a:t>
            </a:r>
            <a:r>
              <a:rPr lang="en-US" b="1" dirty="0"/>
              <a:t>Mitra </a:t>
            </a:r>
            <a:r>
              <a:rPr lang="en-US" b="1" dirty="0" err="1"/>
              <a:t>Integrasi</a:t>
            </a:r>
            <a:r>
              <a:rPr lang="en-US" b="1" dirty="0"/>
              <a:t> </a:t>
            </a:r>
            <a:r>
              <a:rPr lang="en-US" b="1" dirty="0" err="1"/>
              <a:t>Informatika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Penetration Tester, Red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/ OT Cyber Security Special Interest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 Leader of </a:t>
            </a:r>
            <a:r>
              <a:rPr lang="en-US" b="1" dirty="0"/>
              <a:t>Reversing.ID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</a:t>
            </a:r>
            <a:r>
              <a:rPr lang="en-US" dirty="0">
                <a:solidFill>
                  <a:srgbClr val="FF0000"/>
                </a:solidFill>
              </a:rPr>
              <a:t>Low-Level</a:t>
            </a:r>
            <a:r>
              <a:rPr lang="en-US" dirty="0"/>
              <a:t> Stuffs</a:t>
            </a:r>
            <a:endParaRPr lang="id-ID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59A481-C5DB-4415-8C89-397D01D6F6FC}"/>
              </a:ext>
            </a:extLst>
          </p:cNvPr>
          <p:cNvSpPr txBox="1"/>
          <p:nvPr/>
        </p:nvSpPr>
        <p:spPr>
          <a:xfrm>
            <a:off x="9933758" y="5454765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id-ID" sz="1600" dirty="0">
                <a:ea typeface="+mn-ea"/>
              </a:rPr>
              <a:t>xathrya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80E3BC-1802-474D-B7E4-264B4F3F2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624" y="5279614"/>
            <a:ext cx="705025" cy="7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5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SECURITY IS</a:t>
            </a:r>
            <a:br>
              <a:rPr lang="en-US" dirty="0"/>
            </a:br>
            <a:r>
              <a:rPr lang="en-US" sz="5000" dirty="0">
                <a:solidFill>
                  <a:srgbClr val="00B0F0"/>
                </a:solidFill>
              </a:rPr>
              <a:t>SERIOUS CONCERN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293" y="5096632"/>
            <a:ext cx="5344707" cy="1094618"/>
          </a:xfrm>
        </p:spPr>
        <p:txBody>
          <a:bodyPr/>
          <a:lstStyle/>
          <a:p>
            <a:r>
              <a:rPr lang="en-US" dirty="0"/>
              <a:t>If you know the enemy and know yourself, you need not fear the result of a hundred battles…</a:t>
            </a:r>
          </a:p>
          <a:p>
            <a:r>
              <a:rPr lang="en-US" dirty="0"/>
              <a:t>-- Sun Tzu, The Art of War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E8E21-4828-486F-A769-4F8DD10F7D17}"/>
              </a:ext>
            </a:extLst>
          </p:cNvPr>
          <p:cNvSpPr txBox="1"/>
          <p:nvPr/>
        </p:nvSpPr>
        <p:spPr>
          <a:xfrm>
            <a:off x="559293" y="1500326"/>
            <a:ext cx="411580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STUDY CASES</a:t>
            </a:r>
            <a:endParaRPr lang="id-ID" sz="4600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4D8FB-272C-4EB5-ABB0-2256F93289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EEB8B06D-99A5-468B-806E-293788FE963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AAB4F00-2E44-48B4-A826-BC09302D9120}"/>
              </a:ext>
            </a:extLst>
          </p:cNvPr>
          <p:cNvSpPr txBox="1">
            <a:spLocks/>
          </p:cNvSpPr>
          <p:nvPr/>
        </p:nvSpPr>
        <p:spPr>
          <a:xfrm>
            <a:off x="264733" y="5729939"/>
            <a:ext cx="8532176" cy="9734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Mirai</a:t>
            </a:r>
            <a:r>
              <a:rPr lang="en-US" b="1" dirty="0"/>
              <a:t> Botnet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34B75B-F4D2-418B-B99D-841216C12904}"/>
              </a:ext>
            </a:extLst>
          </p:cNvPr>
          <p:cNvSpPr txBox="1">
            <a:spLocks/>
          </p:cNvSpPr>
          <p:nvPr/>
        </p:nvSpPr>
        <p:spPr>
          <a:xfrm>
            <a:off x="385591" y="1214263"/>
            <a:ext cx="4727611" cy="84295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/>
              <a:t>Mirai used in DynDNS attack on ~450K devices involved.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/>
          </a:p>
          <a:p>
            <a:pPr marL="304724" lvl="1" indent="0">
              <a:buFont typeface="Calibri" pitchFamily="34" charset="0"/>
              <a:buNone/>
            </a:pPr>
            <a:endParaRPr lang="en-US" sz="2133"/>
          </a:p>
          <a:p>
            <a:pPr marL="304724" lvl="1" indent="0">
              <a:buFont typeface="Calibri" pitchFamily="34" charset="0"/>
              <a:buNone/>
            </a:pPr>
            <a:endParaRPr lang="en-US" sz="2133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73BD0AD-DC11-49CD-A1B5-D9DC51AF4E72}"/>
              </a:ext>
            </a:extLst>
          </p:cNvPr>
          <p:cNvSpPr txBox="1">
            <a:spLocks/>
          </p:cNvSpPr>
          <p:nvPr/>
        </p:nvSpPr>
        <p:spPr>
          <a:xfrm>
            <a:off x="11680825" y="6497252"/>
            <a:ext cx="307985" cy="20610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632"/>
            <a:fld id="{EEB8B06D-99A5-468B-806E-293788FE9637}" type="slidenum">
              <a:rPr lang="en-US" smtClean="0">
                <a:solidFill>
                  <a:srgbClr val="425563"/>
                </a:solidFill>
                <a:latin typeface="Arial"/>
              </a:rPr>
              <a:pPr defTabSz="1218632"/>
              <a:t>22</a:t>
            </a:fld>
            <a:endParaRPr lang="en-US" dirty="0">
              <a:solidFill>
                <a:srgbClr val="425563"/>
              </a:solidFill>
              <a:latin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594E3-8FC8-490F-AE5E-E8F2C12AB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04" y="2217816"/>
            <a:ext cx="4759199" cy="2524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DD9EAE-2869-4CF6-91E4-530E7063C8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312" y="3245946"/>
            <a:ext cx="6282955" cy="3134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0D9AA8-A78F-4B95-9BCD-370A9C9EF0FC}"/>
              </a:ext>
            </a:extLst>
          </p:cNvPr>
          <p:cNvSpPr txBox="1"/>
          <p:nvPr/>
        </p:nvSpPr>
        <p:spPr>
          <a:xfrm>
            <a:off x="8394087" y="6005545"/>
            <a:ext cx="108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632"/>
            <a:r>
              <a:rPr lang="en-US" sz="1600" dirty="0">
                <a:solidFill>
                  <a:srgbClr val="FFC000"/>
                </a:solidFill>
                <a:latin typeface="Arial"/>
              </a:rPr>
              <a:t>11/1/2016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A9AAF-E84C-4AC7-8137-C72AC7B6A1CB}"/>
              </a:ext>
            </a:extLst>
          </p:cNvPr>
          <p:cNvSpPr txBox="1"/>
          <p:nvPr/>
        </p:nvSpPr>
        <p:spPr>
          <a:xfrm>
            <a:off x="5644313" y="1214263"/>
            <a:ext cx="62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Targeting </a:t>
            </a:r>
            <a:r>
              <a:rPr lang="en-US" dirty="0">
                <a:solidFill>
                  <a:srgbClr val="FF0000"/>
                </a:solidFill>
              </a:rPr>
              <a:t>connected devices </a:t>
            </a:r>
            <a:r>
              <a:rPr lang="en-US" dirty="0"/>
              <a:t>to launch </a:t>
            </a:r>
            <a:r>
              <a:rPr lang="en-US" dirty="0">
                <a:solidFill>
                  <a:srgbClr val="FF0000"/>
                </a:solidFill>
              </a:rPr>
              <a:t>largest DDoS attack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disrupting internet</a:t>
            </a:r>
            <a:r>
              <a:rPr lang="en-US" dirty="0"/>
              <a:t>.</a:t>
            </a:r>
            <a:endParaRPr lang="id-ID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2A507D-2F66-4167-B4CE-B279E072AF01}"/>
              </a:ext>
            </a:extLst>
          </p:cNvPr>
          <p:cNvCxnSpPr>
            <a:cxnSpLocks/>
          </p:cNvCxnSpPr>
          <p:nvPr/>
        </p:nvCxnSpPr>
        <p:spPr>
          <a:xfrm>
            <a:off x="385591" y="5634990"/>
            <a:ext cx="12717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BA99DE-5CB4-4D2D-A460-B715608516A2}"/>
              </a:ext>
            </a:extLst>
          </p:cNvPr>
          <p:cNvSpPr txBox="1"/>
          <p:nvPr/>
        </p:nvSpPr>
        <p:spPr>
          <a:xfrm>
            <a:off x="27632" y="733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9777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92AC387-8384-4973-8B4A-2963D73252D9}"/>
              </a:ext>
            </a:extLst>
          </p:cNvPr>
          <p:cNvSpPr txBox="1">
            <a:spLocks/>
          </p:cNvSpPr>
          <p:nvPr/>
        </p:nvSpPr>
        <p:spPr>
          <a:xfrm>
            <a:off x="264733" y="5729939"/>
            <a:ext cx="8532176" cy="9734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Cyber Attack on Ukrainian Power Grid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B72009-018A-40D8-8D2C-5B8681F20634}"/>
              </a:ext>
            </a:extLst>
          </p:cNvPr>
          <p:cNvCxnSpPr>
            <a:cxnSpLocks/>
          </p:cNvCxnSpPr>
          <p:nvPr/>
        </p:nvCxnSpPr>
        <p:spPr>
          <a:xfrm>
            <a:off x="385591" y="5634990"/>
            <a:ext cx="12717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EC74F6-319F-41DD-9865-511629765D32}"/>
              </a:ext>
            </a:extLst>
          </p:cNvPr>
          <p:cNvSpPr txBox="1"/>
          <p:nvPr/>
        </p:nvSpPr>
        <p:spPr>
          <a:xfrm>
            <a:off x="27632" y="733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EC011-C881-40E2-BA4F-F27C5F3477E1}"/>
              </a:ext>
            </a:extLst>
          </p:cNvPr>
          <p:cNvSpPr txBox="1"/>
          <p:nvPr/>
        </p:nvSpPr>
        <p:spPr>
          <a:xfrm>
            <a:off x="680375" y="1038343"/>
            <a:ext cx="484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Employing sophisticated malware – BlackEnergy3 </a:t>
            </a:r>
            <a:endParaRPr lang="id-ID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61DF39-05EB-46A0-AA8A-8F568288F70E}"/>
              </a:ext>
            </a:extLst>
          </p:cNvPr>
          <p:cNvSpPr/>
          <p:nvPr/>
        </p:nvSpPr>
        <p:spPr>
          <a:xfrm>
            <a:off x="354003" y="1128061"/>
            <a:ext cx="183207" cy="18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DA84C-DA25-4CF9-AB53-8E49E33B52E0}"/>
              </a:ext>
            </a:extLst>
          </p:cNvPr>
          <p:cNvSpPr txBox="1"/>
          <p:nvPr/>
        </p:nvSpPr>
        <p:spPr>
          <a:xfrm>
            <a:off x="680375" y="2070660"/>
            <a:ext cx="72032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 on power grid regions: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Intruded and damaged SCADA system hosts and workstations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Seized control at HM level, blindsided system dispatchers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Opened substation breakers cutting power to 225,000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Initiated DDoS attack on call centers to prevent users reporting outages.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94341-446B-4086-8349-C8413968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500" y="33611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82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FE01436-9E5A-4D50-BD09-CB6E21CFDF33}"/>
              </a:ext>
            </a:extLst>
          </p:cNvPr>
          <p:cNvSpPr txBox="1">
            <a:spLocks/>
          </p:cNvSpPr>
          <p:nvPr/>
        </p:nvSpPr>
        <p:spPr>
          <a:xfrm>
            <a:off x="264733" y="5729939"/>
            <a:ext cx="8532176" cy="9734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Cyber Attack on Ukrainian Power Grid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660B0-67F6-4C8F-91BA-59553CBA3766}"/>
              </a:ext>
            </a:extLst>
          </p:cNvPr>
          <p:cNvCxnSpPr>
            <a:cxnSpLocks/>
          </p:cNvCxnSpPr>
          <p:nvPr/>
        </p:nvCxnSpPr>
        <p:spPr>
          <a:xfrm>
            <a:off x="385591" y="5634990"/>
            <a:ext cx="12717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F5D7CAB-E0E6-46C6-8730-C36900D9918A}"/>
              </a:ext>
            </a:extLst>
          </p:cNvPr>
          <p:cNvSpPr txBox="1">
            <a:spLocks/>
          </p:cNvSpPr>
          <p:nvPr/>
        </p:nvSpPr>
        <p:spPr>
          <a:xfrm>
            <a:off x="5246370" y="590757"/>
            <a:ext cx="6172200" cy="339447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 Narrow" panose="020B0606020202030204" pitchFamily="34" charset="0"/>
              </a:rPr>
              <a:t>Attacks launched within 30 minutes of each other</a:t>
            </a:r>
          </a:p>
          <a:p>
            <a:pPr>
              <a:defRPr/>
            </a:pPr>
            <a:r>
              <a:rPr lang="en-US" dirty="0">
                <a:latin typeface="Arial Narrow" panose="020B0606020202030204" pitchFamily="34" charset="0"/>
              </a:rPr>
              <a:t>More than 50 substations had breakers remotely opened </a:t>
            </a:r>
          </a:p>
          <a:p>
            <a:pPr lvl="1">
              <a:defRPr/>
            </a:pPr>
            <a:r>
              <a:rPr lang="en-US" sz="1500" dirty="0">
                <a:latin typeface="Arial Narrow" panose="020B0606020202030204" pitchFamily="34" charset="0"/>
              </a:rPr>
              <a:t>Step 1 of the 2 steps of Aurora (Step 2 is remotely reclosing the breakers out-of-phase with the grid)</a:t>
            </a:r>
          </a:p>
          <a:p>
            <a:pPr>
              <a:defRPr/>
            </a:pPr>
            <a:r>
              <a:rPr lang="en-US" dirty="0">
                <a:latin typeface="Arial Narrow" panose="020B0606020202030204" pitchFamily="34" charset="0"/>
              </a:rPr>
              <a:t>Local operators were locked out of their own workstations</a:t>
            </a:r>
          </a:p>
          <a:p>
            <a:pPr>
              <a:defRPr/>
            </a:pPr>
            <a:r>
              <a:rPr lang="en-US" dirty="0">
                <a:latin typeface="Arial Narrow" panose="020B0606020202030204" pitchFamily="34" charset="0"/>
              </a:rPr>
              <a:t>Attackers changed passwords for key systems</a:t>
            </a:r>
          </a:p>
          <a:p>
            <a:pPr>
              <a:defRPr/>
            </a:pPr>
            <a:r>
              <a:rPr lang="en-US" dirty="0">
                <a:latin typeface="Arial Narrow" panose="020B0606020202030204" pitchFamily="34" charset="0"/>
              </a:rPr>
              <a:t>Attackers corrupted firmware of serial-to-Ethernet converters requiring replacement</a:t>
            </a:r>
          </a:p>
          <a:p>
            <a:pPr>
              <a:defRPr/>
            </a:pPr>
            <a:r>
              <a:rPr lang="en-US" dirty="0">
                <a:latin typeface="Arial Narrow" panose="020B0606020202030204" pitchFamily="34" charset="0"/>
              </a:rPr>
              <a:t>RTU with Windows HMI card overwritten by </a:t>
            </a:r>
            <a:r>
              <a:rPr lang="en-US" dirty="0" err="1">
                <a:latin typeface="Arial Narrow" panose="020B0606020202030204" pitchFamily="34" charset="0"/>
              </a:rPr>
              <a:t>Killdisk</a:t>
            </a:r>
            <a:endParaRPr lang="en-US" dirty="0">
              <a:latin typeface="Arial Narrow" panose="020B0606020202030204" pitchFamily="34" charset="0"/>
            </a:endParaRPr>
          </a:p>
          <a:p>
            <a:pPr>
              <a:defRPr/>
            </a:pPr>
            <a:r>
              <a:rPr lang="en-US" dirty="0">
                <a:latin typeface="Arial Narrow" panose="020B0606020202030204" pitchFamily="34" charset="0"/>
              </a:rPr>
              <a:t>UPS devices used to impact restoration</a:t>
            </a:r>
          </a:p>
          <a:p>
            <a:pPr marL="0" indent="0">
              <a:buFont typeface="Calibri" panose="020F0502020204030204" pitchFamily="34" charset="0"/>
              <a:buNone/>
              <a:defRPr/>
            </a:pP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471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433A70-EFD5-4A09-9774-598189DD4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PREPARING THE WORST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0C942-3A6E-4C5B-8E8F-F0602DA684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289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8EE8BC7-2A71-4336-91B2-9426F8E20739}"/>
              </a:ext>
            </a:extLst>
          </p:cNvPr>
          <p:cNvSpPr txBox="1">
            <a:spLocks/>
          </p:cNvSpPr>
          <p:nvPr/>
        </p:nvSpPr>
        <p:spPr>
          <a:xfrm>
            <a:off x="173293" y="312119"/>
            <a:ext cx="8532176" cy="9734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Checklist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4036E-2408-4244-A500-250BBE65C973}"/>
              </a:ext>
            </a:extLst>
          </p:cNvPr>
          <p:cNvSpPr txBox="1"/>
          <p:nvPr/>
        </p:nvSpPr>
        <p:spPr>
          <a:xfrm>
            <a:off x="354330" y="1463040"/>
            <a:ext cx="89611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 what you have </a:t>
            </a:r>
            <a:r>
              <a:rPr lang="en-US" sz="2400" dirty="0">
                <a:solidFill>
                  <a:srgbClr val="FF0000"/>
                </a:solidFill>
              </a:rPr>
              <a:t>deployed</a:t>
            </a:r>
            <a:r>
              <a:rPr lang="en-US" sz="2400" dirty="0"/>
              <a:t>, what is </a:t>
            </a:r>
            <a:r>
              <a:rPr lang="en-US" sz="2400" dirty="0">
                <a:solidFill>
                  <a:srgbClr val="FF0000"/>
                </a:solidFill>
              </a:rPr>
              <a:t>interconnected</a:t>
            </a:r>
            <a:r>
              <a:rPr lang="en-US" sz="2400" dirty="0"/>
              <a:t>, and what is </a:t>
            </a:r>
            <a:r>
              <a:rPr lang="en-US" sz="2400" dirty="0">
                <a:solidFill>
                  <a:srgbClr val="FF0000"/>
                </a:solidFill>
              </a:rPr>
              <a:t>connected</a:t>
            </a:r>
            <a:r>
              <a:rPr lang="en-US" sz="2400" dirty="0"/>
              <a:t> to the internet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Discover, Classify, and Assess devices on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Scan the network </a:t>
            </a:r>
            <a:r>
              <a:rPr lang="en-US" sz="2400" dirty="0"/>
              <a:t>periodically and </a:t>
            </a:r>
            <a:r>
              <a:rPr lang="en-US" sz="2400" dirty="0">
                <a:solidFill>
                  <a:srgbClr val="FF0000"/>
                </a:solidFill>
              </a:rPr>
              <a:t>monitor</a:t>
            </a:r>
            <a:r>
              <a:rPr lang="en-US" sz="2400" dirty="0"/>
              <a:t> to identify anomalous network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Review the </a:t>
            </a:r>
            <a:r>
              <a:rPr lang="en-US" sz="2400" dirty="0">
                <a:solidFill>
                  <a:srgbClr val="FF0000"/>
                </a:solidFill>
              </a:rPr>
              <a:t>design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implementation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FF0000"/>
                </a:solidFill>
              </a:rPr>
              <a:t>maintenance</a:t>
            </a:r>
            <a:r>
              <a:rPr lang="en-US" sz="2400" dirty="0"/>
              <a:t> of overall plant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 </a:t>
            </a:r>
            <a:r>
              <a:rPr lang="en-US" sz="2400" dirty="0">
                <a:solidFill>
                  <a:srgbClr val="FF0000"/>
                </a:solidFill>
              </a:rPr>
              <a:t>policies</a:t>
            </a:r>
            <a:r>
              <a:rPr lang="en-US" sz="2400" dirty="0"/>
              <a:t> and act accordingly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922167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Satria Ady Pradana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12" y="422356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+62 89 774 239 35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Satria.Pradana@mii.co.id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@xathrya (telegram)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6185BE-DDE9-42A4-ADFA-FF34350AA0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7033" y="131598"/>
            <a:ext cx="982703" cy="7445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17D935-327C-4BC5-97FB-C1A180580588}"/>
              </a:ext>
            </a:extLst>
          </p:cNvPr>
          <p:cNvSpPr txBox="1"/>
          <p:nvPr/>
        </p:nvSpPr>
        <p:spPr>
          <a:xfrm>
            <a:off x="10275461" y="876135"/>
            <a:ext cx="202651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Cyber Sec</a:t>
            </a:r>
            <a:endParaRPr lang="id-ID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5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IoT Security : Preparing for the Worst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r>
              <a:rPr lang="en-US" sz="2800" b="1" dirty="0"/>
              <a:t>Introduction</a:t>
            </a:r>
            <a:r>
              <a:rPr lang="en-US" sz="2800" dirty="0"/>
              <a:t> to IoT</a:t>
            </a:r>
          </a:p>
          <a:p>
            <a:r>
              <a:rPr lang="en-US" sz="2800" b="1" dirty="0"/>
              <a:t>Trends</a:t>
            </a:r>
            <a:r>
              <a:rPr lang="en-US" sz="2800" dirty="0"/>
              <a:t> and </a:t>
            </a:r>
            <a:r>
              <a:rPr lang="en-US" sz="2800" b="1" dirty="0"/>
              <a:t>Forecasting</a:t>
            </a:r>
          </a:p>
          <a:p>
            <a:r>
              <a:rPr lang="en-US" sz="2800" b="1" dirty="0"/>
              <a:t>Threats</a:t>
            </a:r>
            <a:r>
              <a:rPr lang="en-US" sz="2800" dirty="0"/>
              <a:t> against IoT</a:t>
            </a:r>
          </a:p>
          <a:p>
            <a:r>
              <a:rPr lang="en-US" sz="2800" b="1" dirty="0"/>
              <a:t>Prepare</a:t>
            </a:r>
            <a:r>
              <a:rPr lang="en-US" sz="2800" dirty="0"/>
              <a:t> for Defense</a:t>
            </a:r>
            <a:endParaRPr lang="id-ID" sz="2800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4A56A5-BF16-47DB-9CCF-27511941A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42" y="803694"/>
            <a:ext cx="9290916" cy="48924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24DE172-6234-4B1B-B932-B4019DDB77F1}"/>
              </a:ext>
            </a:extLst>
          </p:cNvPr>
          <p:cNvSpPr txBox="1">
            <a:spLocks/>
          </p:cNvSpPr>
          <p:nvPr/>
        </p:nvSpPr>
        <p:spPr>
          <a:xfrm>
            <a:off x="3378663" y="5607178"/>
            <a:ext cx="6373091" cy="8942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Small</a:t>
            </a:r>
            <a:r>
              <a:rPr kumimoji="0" lang="en-US" sz="3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; Connected; </a:t>
            </a:r>
            <a:r>
              <a:rPr kumimoji="0" lang="en-US" sz="36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4219585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Exponential </a:t>
            </a:r>
            <a:r>
              <a:rPr lang="en-US" dirty="0" err="1"/>
              <a:t>IoT</a:t>
            </a:r>
            <a:r>
              <a:rPr lang="en-US" dirty="0"/>
              <a:t> Growth</a:t>
            </a:r>
            <a:br>
              <a:rPr lang="en-US" dirty="0"/>
            </a:br>
            <a:endParaRPr lang="en-US" sz="2133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259821" y="6485350"/>
            <a:ext cx="9069671" cy="221090"/>
          </a:xfrm>
        </p:spPr>
        <p:txBody>
          <a:bodyPr/>
          <a:lstStyle/>
          <a:p>
            <a:r>
              <a:rPr lang="en-US" dirty="0"/>
              <a:t>Source: Gartner </a:t>
            </a:r>
            <a:r>
              <a:rPr lang="en-US" dirty="0" err="1"/>
              <a:t>IoT</a:t>
            </a:r>
            <a:r>
              <a:rPr lang="en-US" dirty="0"/>
              <a:t>, PC and Mobile device forecast 2015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778226" y="6500391"/>
            <a:ext cx="307905" cy="206049"/>
          </a:xfrm>
        </p:spPr>
        <p:txBody>
          <a:bodyPr/>
          <a:lstStyle/>
          <a:p>
            <a:fld id="{EEB8B06D-99A5-468B-806E-293788FE963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501038" y="1558215"/>
            <a:ext cx="3628889" cy="3628889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17" name="TextBox 16"/>
          <p:cNvSpPr txBox="1"/>
          <p:nvPr/>
        </p:nvSpPr>
        <p:spPr>
          <a:xfrm>
            <a:off x="378100" y="1930699"/>
            <a:ext cx="414435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tx2"/>
                </a:solidFill>
              </a:rPr>
              <a:t>PC’s &amp; Mobile Devices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40318" y="971494"/>
            <a:ext cx="3523340" cy="543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z="2933" dirty="0" err="1"/>
              <a:t>IoT</a:t>
            </a:r>
            <a:r>
              <a:rPr lang="en-US" sz="2933" dirty="0"/>
              <a:t> Devices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0703" y="4768197"/>
            <a:ext cx="951692" cy="31487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826" y="4242450"/>
            <a:ext cx="791674" cy="3518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534" y="3912148"/>
            <a:ext cx="500431" cy="5004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105" y="3966166"/>
            <a:ext cx="849564" cy="28346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928" y="3688213"/>
            <a:ext cx="758734" cy="1713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1748" y="3210525"/>
            <a:ext cx="443237" cy="31765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9512" y="3235660"/>
            <a:ext cx="490083" cy="2756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569" y="3679587"/>
            <a:ext cx="463770" cy="1855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3896" y="3191211"/>
            <a:ext cx="741191" cy="3176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6869" y="3657226"/>
            <a:ext cx="701828" cy="2116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342" y="1967039"/>
            <a:ext cx="1048054" cy="18550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385" y="2938577"/>
            <a:ext cx="341626" cy="3382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422" y="3796999"/>
            <a:ext cx="552755" cy="2227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010" y="2427183"/>
            <a:ext cx="965574" cy="2298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6076" y="2588471"/>
            <a:ext cx="686832" cy="3022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0998" y="3196935"/>
            <a:ext cx="466187" cy="23775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5787" y="4360574"/>
            <a:ext cx="389926" cy="38992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919" y="3218705"/>
            <a:ext cx="513605" cy="4209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7795" y="2689442"/>
            <a:ext cx="880025" cy="50693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3379" y="4632452"/>
            <a:ext cx="540405" cy="20728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0876" y="2482135"/>
            <a:ext cx="1139363" cy="2826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234" y="2180520"/>
            <a:ext cx="1218637" cy="3020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188" y="1666166"/>
            <a:ext cx="984133" cy="23757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904" y="2658311"/>
            <a:ext cx="898194" cy="22754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249" y="2153168"/>
            <a:ext cx="869785" cy="2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4989" y="2858422"/>
            <a:ext cx="1089476" cy="28871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9300" y="4147386"/>
            <a:ext cx="688839" cy="12323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345" y="1891053"/>
            <a:ext cx="898158" cy="43317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9972" y="4648935"/>
            <a:ext cx="545855" cy="19104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242" y="2947467"/>
            <a:ext cx="522845" cy="2298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186" y="4075663"/>
            <a:ext cx="559561" cy="238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085" y="3578716"/>
            <a:ext cx="950097" cy="10855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5163" y="4319294"/>
            <a:ext cx="637017" cy="38668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760" y="3519755"/>
            <a:ext cx="669874" cy="8741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194" y="4561098"/>
            <a:ext cx="517057" cy="14822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162" y="2329505"/>
            <a:ext cx="509998" cy="122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433" y="3155357"/>
            <a:ext cx="525788" cy="7551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082" y="4218449"/>
            <a:ext cx="411081" cy="122039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423" y="3894697"/>
            <a:ext cx="586796" cy="10093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8252" y="3244197"/>
            <a:ext cx="654463" cy="24620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805" y="1785808"/>
            <a:ext cx="613542" cy="16536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8116" y="4419900"/>
            <a:ext cx="431072" cy="10492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4390" y="1936670"/>
            <a:ext cx="542573" cy="92237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803" y="3867167"/>
            <a:ext cx="571572" cy="19719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5466" y="3413681"/>
            <a:ext cx="497572" cy="257182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197" y="2438779"/>
            <a:ext cx="392656" cy="12413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781" y="2861796"/>
            <a:ext cx="344056" cy="193818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3672" y="2423275"/>
            <a:ext cx="245771" cy="245771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8257" y="2771128"/>
            <a:ext cx="353113" cy="21610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0867" y="2686383"/>
            <a:ext cx="687957" cy="16772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 rot="20885218">
            <a:off x="3201839" y="1964837"/>
            <a:ext cx="4253228" cy="3302035"/>
            <a:chOff x="2433167" y="1449077"/>
            <a:chExt cx="3190752" cy="2477171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3984529" y="2286858"/>
              <a:ext cx="2477171" cy="80160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/>
            </a:p>
          </p:txBody>
        </p:sp>
        <p:sp>
          <p:nvSpPr>
            <p:cNvPr id="121" name="Trapezoid 120"/>
            <p:cNvSpPr/>
            <p:nvPr/>
          </p:nvSpPr>
          <p:spPr>
            <a:xfrm rot="16200000">
              <a:off x="2873272" y="1449079"/>
              <a:ext cx="1578096" cy="2458306"/>
            </a:xfrm>
            <a:prstGeom prst="trapezoid">
              <a:avLst>
                <a:gd name="adj" fmla="val 23406"/>
              </a:avLst>
            </a:prstGeom>
            <a:gradFill flip="none" rotWithShape="1">
              <a:gsLst>
                <a:gs pos="0">
                  <a:schemeClr val="bg1">
                    <a:lumMod val="85000"/>
                    <a:alpha val="39000"/>
                  </a:schemeClr>
                </a:gs>
                <a:gs pos="82000">
                  <a:schemeClr val="bg1">
                    <a:lumMod val="85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/>
            </a:p>
          </p:txBody>
        </p:sp>
      </p:grpSp>
      <p:sp>
        <p:nvSpPr>
          <p:cNvPr id="26" name="Oval 25"/>
          <p:cNvSpPr/>
          <p:nvPr/>
        </p:nvSpPr>
        <p:spPr>
          <a:xfrm>
            <a:off x="1346402" y="3011255"/>
            <a:ext cx="2156254" cy="21562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454" y="3881279"/>
            <a:ext cx="1824081" cy="620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882" y="4455471"/>
            <a:ext cx="582727" cy="3729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53084" y="3202651"/>
            <a:ext cx="774937" cy="7749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953" y="3254081"/>
            <a:ext cx="578511" cy="67917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370" y="4335149"/>
            <a:ext cx="578863" cy="67148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265182" y="5081409"/>
            <a:ext cx="5157061" cy="1240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199" i="1" dirty="0">
                <a:solidFill>
                  <a:srgbClr val="425563"/>
                </a:solidFill>
              </a:rPr>
              <a:t>Took</a:t>
            </a:r>
            <a:r>
              <a:rPr lang="en-US" sz="3199" dirty="0">
                <a:solidFill>
                  <a:srgbClr val="425563"/>
                </a:solidFill>
              </a:rPr>
              <a:t> </a:t>
            </a:r>
            <a:r>
              <a:rPr lang="en-US" sz="3732" b="1" dirty="0">
                <a:solidFill>
                  <a:srgbClr val="425563"/>
                </a:solidFill>
              </a:rPr>
              <a:t>25 years </a:t>
            </a:r>
            <a:r>
              <a:rPr lang="en-US" sz="3199" i="1" dirty="0">
                <a:solidFill>
                  <a:srgbClr val="425563"/>
                </a:solidFill>
              </a:rPr>
              <a:t>to get to </a:t>
            </a:r>
            <a:r>
              <a:rPr lang="en-US" sz="3732" b="1" dirty="0">
                <a:solidFill>
                  <a:srgbClr val="425563"/>
                </a:solidFill>
              </a:rPr>
              <a:t>10 Billion devices* </a:t>
            </a:r>
            <a:endParaRPr lang="en-US" sz="3199" b="1" dirty="0">
              <a:solidFill>
                <a:srgbClr val="425563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85129" y="5223174"/>
            <a:ext cx="5714314" cy="1240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199" i="1" dirty="0">
                <a:solidFill>
                  <a:srgbClr val="425563"/>
                </a:solidFill>
              </a:rPr>
              <a:t>Will take only</a:t>
            </a:r>
            <a:r>
              <a:rPr lang="en-US" sz="3199" dirty="0">
                <a:solidFill>
                  <a:srgbClr val="425563"/>
                </a:solidFill>
              </a:rPr>
              <a:t> </a:t>
            </a:r>
            <a:r>
              <a:rPr lang="en-US" sz="3732" b="1" dirty="0">
                <a:solidFill>
                  <a:srgbClr val="425563"/>
                </a:solidFill>
              </a:rPr>
              <a:t>5 years </a:t>
            </a:r>
            <a:r>
              <a:rPr lang="en-US" sz="3199" i="1" dirty="0">
                <a:solidFill>
                  <a:srgbClr val="425563"/>
                </a:solidFill>
              </a:rPr>
              <a:t>to get to </a:t>
            </a:r>
            <a:r>
              <a:rPr lang="en-US" sz="3732" b="1" dirty="0">
                <a:solidFill>
                  <a:srgbClr val="425563"/>
                </a:solidFill>
              </a:rPr>
              <a:t>30 Billion devices*</a:t>
            </a:r>
            <a:endParaRPr lang="en-US" sz="3199" b="1" dirty="0">
              <a:solidFill>
                <a:srgbClr val="425563"/>
              </a:solidFill>
            </a:endParaRP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1030" y="6621508"/>
            <a:ext cx="9067525" cy="20314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800" dirty="0"/>
              <a:t>Reference acronym glossary at the end of presentation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0553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9C866-11ED-4826-BB19-1E6DB74D09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2B9B3-6498-4869-8E9F-184A80C0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443A2-C9F4-4FB5-ACAB-7FCCB63970C0}"/>
              </a:ext>
            </a:extLst>
          </p:cNvPr>
          <p:cNvSpPr txBox="1"/>
          <p:nvPr/>
        </p:nvSpPr>
        <p:spPr>
          <a:xfrm>
            <a:off x="6279312" y="328122"/>
            <a:ext cx="56348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IoT – Where Are They?</a:t>
            </a:r>
            <a:endParaRPr lang="id-ID" sz="4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9450-01A7-4039-A4C8-B59D40420DF1}"/>
              </a:ext>
            </a:extLst>
          </p:cNvPr>
          <p:cNvSpPr txBox="1"/>
          <p:nvPr/>
        </p:nvSpPr>
        <p:spPr>
          <a:xfrm>
            <a:off x="10832332" y="649077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Intel</a:t>
            </a:r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5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/>
              <a:t>IoT + </a:t>
            </a:r>
            <a:br>
              <a:rPr lang="en-US"/>
            </a:br>
            <a:r>
              <a:rPr lang="en-US"/>
              <a:t>Industry 4.0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… and security as integral part of system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7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C386F8-A319-48CA-B01F-65A5DE8BC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2" y="452345"/>
            <a:ext cx="9525000" cy="5092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7AFE406-12AD-49C9-8EF3-E43DBF567652}"/>
              </a:ext>
            </a:extLst>
          </p:cNvPr>
          <p:cNvSpPr txBox="1">
            <a:spLocks/>
          </p:cNvSpPr>
          <p:nvPr/>
        </p:nvSpPr>
        <p:spPr>
          <a:xfrm>
            <a:off x="634252" y="5545045"/>
            <a:ext cx="3807879" cy="8942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Smart Factory</a:t>
            </a:r>
            <a:endParaRPr kumimoji="0" lang="en-US" sz="4800" b="1" i="0" u="none" strike="noStrike" kern="1200" cap="none" spc="-5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47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A11777-D086-43C3-A141-2782C9BA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Unification of Technology</a:t>
            </a:r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FE14-D311-44A1-BAF0-5E31BC985C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91CAB-D394-4266-8DFD-C35739CD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6421806" cy="513058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Digitalization</a:t>
            </a:r>
            <a:r>
              <a:rPr lang="en-US" dirty="0"/>
              <a:t> and connection of all actors in the value process.</a:t>
            </a:r>
          </a:p>
          <a:p>
            <a:r>
              <a:rPr lang="en-US" b="1" dirty="0"/>
              <a:t>Cyber-physical</a:t>
            </a:r>
            <a:r>
              <a:rPr lang="en-US" dirty="0"/>
              <a:t> systems </a:t>
            </a:r>
            <a:r>
              <a:rPr lang="en-US" b="1" dirty="0"/>
              <a:t>monitor</a:t>
            </a:r>
            <a:r>
              <a:rPr lang="en-US" dirty="0"/>
              <a:t> the physical process of the factory and make </a:t>
            </a:r>
            <a:r>
              <a:rPr lang="en-US" b="1" dirty="0"/>
              <a:t>decentralized decisions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Cyber-physical systems are intelligent</a:t>
            </a:r>
          </a:p>
          <a:p>
            <a:pPr lvl="1"/>
            <a:r>
              <a:rPr lang="en-US" dirty="0"/>
              <a:t>Logistics units are communicating with each other.</a:t>
            </a:r>
          </a:p>
          <a:p>
            <a:r>
              <a:rPr lang="en-US" dirty="0"/>
              <a:t>Use data to make </a:t>
            </a:r>
            <a:r>
              <a:rPr lang="en-US" b="1" dirty="0"/>
              <a:t>predictive</a:t>
            </a:r>
            <a:r>
              <a:rPr lang="en-US" dirty="0"/>
              <a:t>, </a:t>
            </a:r>
            <a:r>
              <a:rPr lang="en-US" b="1" dirty="0"/>
              <a:t>corrective</a:t>
            </a:r>
            <a:r>
              <a:rPr lang="en-US" dirty="0"/>
              <a:t>, </a:t>
            </a:r>
            <a:r>
              <a:rPr lang="en-US" b="1" dirty="0"/>
              <a:t>adaptive</a:t>
            </a:r>
            <a:r>
              <a:rPr lang="en-US" dirty="0"/>
              <a:t> decision to improve efficiency.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12258-AD8A-40C7-8D74-9ABE34B44654}"/>
              </a:ext>
            </a:extLst>
          </p:cNvPr>
          <p:cNvSpPr txBox="1"/>
          <p:nvPr/>
        </p:nvSpPr>
        <p:spPr>
          <a:xfrm>
            <a:off x="9219007" y="1520369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CONNECTIVITY</a:t>
            </a:r>
            <a:endParaRPr lang="id-ID" sz="2400" dirty="0"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63A5E-76CA-4984-9AEB-7E946015DB94}"/>
              </a:ext>
            </a:extLst>
          </p:cNvPr>
          <p:cNvSpPr txBox="1"/>
          <p:nvPr/>
        </p:nvSpPr>
        <p:spPr>
          <a:xfrm>
            <a:off x="7528490" y="2720521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ANALYTICS</a:t>
            </a:r>
            <a:endParaRPr lang="id-ID" sz="2400" dirty="0"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618F7-ABC0-4B21-84BC-A13E33DE4EFD}"/>
              </a:ext>
            </a:extLst>
          </p:cNvPr>
          <p:cNvSpPr txBox="1"/>
          <p:nvPr/>
        </p:nvSpPr>
        <p:spPr>
          <a:xfrm>
            <a:off x="9635114" y="3944196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SECURITY</a:t>
            </a:r>
            <a:endParaRPr lang="id-ID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84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1_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3.xml><?xml version="1.0" encoding="utf-8"?>
<a:theme xmlns:a="http://schemas.openxmlformats.org/drawingml/2006/main" name="1_Retrospect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2_Office Theme">
  <a:themeElements>
    <a:clrScheme name="FORESCOUT FNL PALETTE">
      <a:dk1>
        <a:srgbClr val="425563"/>
      </a:dk1>
      <a:lt1>
        <a:srgbClr val="FFFFFF"/>
      </a:lt1>
      <a:dk2>
        <a:srgbClr val="00AEEF"/>
      </a:dk2>
      <a:lt2>
        <a:srgbClr val="919DA5"/>
      </a:lt2>
      <a:accent1>
        <a:srgbClr val="A6E2F7"/>
      </a:accent1>
      <a:accent2>
        <a:srgbClr val="D8D9DB"/>
      </a:accent2>
      <a:accent3>
        <a:srgbClr val="ED8B00"/>
      </a:accent3>
      <a:accent4>
        <a:srgbClr val="753BBD"/>
      </a:accent4>
      <a:accent5>
        <a:srgbClr val="43B02A"/>
      </a:accent5>
      <a:accent6>
        <a:srgbClr val="0072CE"/>
      </a:accent6>
      <a:hlink>
        <a:srgbClr val="005677"/>
      </a:hlink>
      <a:folHlink>
        <a:srgbClr val="5BD2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reScout_Standard_Template_2016-V2-Widescreen" id="{0E1656BA-0B62-AB48-B994-747C60EA7169}" vid="{C398DEF2-DD11-B443-A2EB-DB5D07DA623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presentation(2)</Template>
  <TotalTime>0</TotalTime>
  <Words>791</Words>
  <Application>Microsoft Office PowerPoint</Application>
  <PresentationFormat>Widescreen</PresentationFormat>
  <Paragraphs>189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.AppleSystemUIFont</vt:lpstr>
      <vt:lpstr>Algerian</vt:lpstr>
      <vt:lpstr>Arial</vt:lpstr>
      <vt:lpstr>Arial Narrow</vt:lpstr>
      <vt:lpstr>Calibri</vt:lpstr>
      <vt:lpstr>Calibri Light</vt:lpstr>
      <vt:lpstr>Corbel</vt:lpstr>
      <vt:lpstr>Gotham</vt:lpstr>
      <vt:lpstr>Gotham-Book</vt:lpstr>
      <vt:lpstr>Roboto Slab</vt:lpstr>
      <vt:lpstr>Times New Roman</vt:lpstr>
      <vt:lpstr>Wingdings</vt:lpstr>
      <vt:lpstr>Office Theme</vt:lpstr>
      <vt:lpstr>1_Office Theme</vt:lpstr>
      <vt:lpstr>1_Retrospect</vt:lpstr>
      <vt:lpstr>2_Office Theme</vt:lpstr>
      <vt:lpstr>IoT Security Preparing for the worst</vt:lpstr>
      <vt:lpstr>About Me</vt:lpstr>
      <vt:lpstr>Agenda</vt:lpstr>
      <vt:lpstr>PowerPoint Presentation</vt:lpstr>
      <vt:lpstr> Exponential IoT Growth </vt:lpstr>
      <vt:lpstr>PowerPoint Presentation</vt:lpstr>
      <vt:lpstr>IoT +  Industry 4.0</vt:lpstr>
      <vt:lpstr>PowerPoint Presentation</vt:lpstr>
      <vt:lpstr>Unification of Technology</vt:lpstr>
      <vt:lpstr>PowerPoint Presentation</vt:lpstr>
      <vt:lpstr>PowerPoint Presentation</vt:lpstr>
      <vt:lpstr>Attacking the “Invisible”</vt:lpstr>
      <vt:lpstr>PowerPoint Presentation</vt:lpstr>
      <vt:lpstr>Security Issues</vt:lpstr>
      <vt:lpstr>Attack on IOT</vt:lpstr>
      <vt:lpstr>Attack: the things</vt:lpstr>
      <vt:lpstr>Attack: the things</vt:lpstr>
      <vt:lpstr>Attack:  the NETWORK</vt:lpstr>
      <vt:lpstr>ATTACK: THE COMPUTE</vt:lpstr>
      <vt:lpstr>SECURITY IS SERIOUS CONCERN</vt:lpstr>
      <vt:lpstr>Slide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2019-10-29T14:36:29Z</dcterms:created>
  <dcterms:modified xsi:type="dcterms:W3CDTF">2019-10-29T18:08:00Z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